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3004800" cy="9753600"/>
  <p:notesSz cx="6858000" cy="9144000"/>
  <p:defaultTextStyle>
    <a:lvl1pPr algn="ctr" defTabSz="584200">
      <a:defRPr sz="3600">
        <a:latin typeface="+mn-lt"/>
        <a:ea typeface="+mn-ea"/>
        <a:cs typeface="+mn-cs"/>
        <a:sym typeface="ヒラギノ角ゴ ProN W3"/>
      </a:defRPr>
    </a:lvl1pPr>
    <a:lvl2pPr indent="228600" algn="ctr" defTabSz="584200">
      <a:defRPr sz="3600">
        <a:latin typeface="+mn-lt"/>
        <a:ea typeface="+mn-ea"/>
        <a:cs typeface="+mn-cs"/>
        <a:sym typeface="ヒラギノ角ゴ ProN W3"/>
      </a:defRPr>
    </a:lvl2pPr>
    <a:lvl3pPr indent="457200" algn="ctr" defTabSz="584200">
      <a:defRPr sz="3600">
        <a:latin typeface="+mn-lt"/>
        <a:ea typeface="+mn-ea"/>
        <a:cs typeface="+mn-cs"/>
        <a:sym typeface="ヒラギノ角ゴ ProN W3"/>
      </a:defRPr>
    </a:lvl3pPr>
    <a:lvl4pPr indent="685800" algn="ctr" defTabSz="584200">
      <a:defRPr sz="3600">
        <a:latin typeface="+mn-lt"/>
        <a:ea typeface="+mn-ea"/>
        <a:cs typeface="+mn-cs"/>
        <a:sym typeface="ヒラギノ角ゴ ProN W3"/>
      </a:defRPr>
    </a:lvl4pPr>
    <a:lvl5pPr indent="914400" algn="ctr" defTabSz="584200">
      <a:defRPr sz="3600">
        <a:latin typeface="+mn-lt"/>
        <a:ea typeface="+mn-ea"/>
        <a:cs typeface="+mn-cs"/>
        <a:sym typeface="ヒラギノ角ゴ ProN W3"/>
      </a:defRPr>
    </a:lvl5pPr>
    <a:lvl6pPr indent="1143000" algn="ctr" defTabSz="584200">
      <a:defRPr sz="3600">
        <a:latin typeface="+mn-lt"/>
        <a:ea typeface="+mn-ea"/>
        <a:cs typeface="+mn-cs"/>
        <a:sym typeface="ヒラギノ角ゴ ProN W3"/>
      </a:defRPr>
    </a:lvl6pPr>
    <a:lvl7pPr indent="1371600" algn="ctr" defTabSz="584200">
      <a:defRPr sz="3600">
        <a:latin typeface="+mn-lt"/>
        <a:ea typeface="+mn-ea"/>
        <a:cs typeface="+mn-cs"/>
        <a:sym typeface="ヒラギノ角ゴ ProN W3"/>
      </a:defRPr>
    </a:lvl7pPr>
    <a:lvl8pPr indent="1600200" algn="ctr" defTabSz="584200">
      <a:defRPr sz="3600">
        <a:latin typeface="+mn-lt"/>
        <a:ea typeface="+mn-ea"/>
        <a:cs typeface="+mn-cs"/>
        <a:sym typeface="ヒラギノ角ゴ ProN W3"/>
      </a:defRPr>
    </a:lvl8pPr>
    <a:lvl9pPr indent="1828800" algn="ctr" defTabSz="584200">
      <a:defRPr sz="3600">
        <a:latin typeface="+mn-lt"/>
        <a:ea typeface="+mn-ea"/>
        <a:cs typeface="+mn-cs"/>
        <a:sym typeface="ヒラギノ角ゴ ProN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サブタイトル">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タイトルテキスト</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用">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写真">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画像（横長）">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タイトルテキスト</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タイトル（中央）">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タイトルテキスト</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画像（縦長）">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タイトルテキスト</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タイトル（上）">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タイトルテキスト</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タイトルテキスト</a:t>
            </a:r>
          </a:p>
        </p:txBody>
      </p:sp>
      <p:sp>
        <p:nvSpPr>
          <p:cNvPr id="19" name="Shape 19"/>
          <p:cNvSpPr/>
          <p:nvPr>
            <p:ph type="body" idx="1"/>
          </p:nvPr>
        </p:nvSpPr>
        <p:spPr>
          <a:prstGeom prst="rect">
            <a:avLst/>
          </a:prstGeom>
        </p:spPr>
        <p:txBody>
          <a:bodyPr/>
          <a:lstStyle/>
          <a:p>
            <a:pPr lvl="0">
              <a:defRPr sz="1800"/>
            </a:pPr>
            <a:r>
              <a:rPr sz="3600"/>
              <a:t>本文レベル1</a:t>
            </a:r>
            <a:endParaRPr sz="3600"/>
          </a:p>
          <a:p>
            <a:pPr lvl="1">
              <a:defRPr sz="1800"/>
            </a:pPr>
            <a:r>
              <a:rPr sz="3600"/>
              <a:t>本文レベル2</a:t>
            </a:r>
            <a:endParaRPr sz="3600"/>
          </a:p>
          <a:p>
            <a:pPr lvl="2">
              <a:defRPr sz="1800"/>
            </a:pPr>
            <a:r>
              <a:rPr sz="3600"/>
              <a:t>本文レベル3</a:t>
            </a:r>
            <a:endParaRPr sz="3600"/>
          </a:p>
          <a:p>
            <a:pPr lvl="3">
              <a:defRPr sz="1800"/>
            </a:pPr>
            <a:r>
              <a:rPr sz="3600"/>
              <a:t>本文レベル4</a:t>
            </a:r>
            <a:endParaRPr sz="3600"/>
          </a:p>
          <a:p>
            <a:pPr lvl="4">
              <a:defRPr sz="1800"/>
            </a:pPr>
            <a:r>
              <a:rPr sz="3600"/>
              <a:t>本文レベル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タイトル、箇条書き、画像">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タイトルテキスト</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本文レベル1</a:t>
            </a:r>
            <a:endParaRPr sz="2800"/>
          </a:p>
          <a:p>
            <a:pPr lvl="1">
              <a:defRPr sz="1800"/>
            </a:pPr>
            <a:r>
              <a:rPr sz="2800"/>
              <a:t>本文レベル2</a:t>
            </a:r>
            <a:endParaRPr sz="2800"/>
          </a:p>
          <a:p>
            <a:pPr lvl="2">
              <a:defRPr sz="1800"/>
            </a:pPr>
            <a:r>
              <a:rPr sz="2800"/>
              <a:t>本文レベル3</a:t>
            </a:r>
            <a:endParaRPr sz="2800"/>
          </a:p>
          <a:p>
            <a:pPr lvl="3">
              <a:defRPr sz="1800"/>
            </a:pPr>
            <a:r>
              <a:rPr sz="2800"/>
              <a:t>本文レベル4</a:t>
            </a:r>
            <a:endParaRPr sz="2800"/>
          </a:p>
          <a:p>
            <a:pPr lvl="4">
              <a:defRPr sz="1800"/>
            </a:pPr>
            <a:r>
              <a:rPr sz="2800"/>
              <a:t>本文レベル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箇条書き">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本文レベル1</a:t>
            </a:r>
            <a:endParaRPr sz="3600"/>
          </a:p>
          <a:p>
            <a:pPr lvl="1">
              <a:defRPr sz="1800"/>
            </a:pPr>
            <a:r>
              <a:rPr sz="3600"/>
              <a:t>本文レベル2</a:t>
            </a:r>
            <a:endParaRPr sz="3600"/>
          </a:p>
          <a:p>
            <a:pPr lvl="2">
              <a:defRPr sz="1800"/>
            </a:pPr>
            <a:r>
              <a:rPr sz="3600"/>
              <a:t>本文レベル3</a:t>
            </a:r>
            <a:endParaRPr sz="3600"/>
          </a:p>
          <a:p>
            <a:pPr lvl="3">
              <a:defRPr sz="1800"/>
            </a:pPr>
            <a:r>
              <a:rPr sz="3600"/>
              <a:t>本文レベル4</a:t>
            </a:r>
            <a:endParaRPr sz="3600"/>
          </a:p>
          <a:p>
            <a:pPr lvl="4">
              <a:defRPr sz="1800"/>
            </a:pPr>
            <a:r>
              <a:rPr sz="3600"/>
              <a:t>本文レベル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画像（3点）">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タイトルテキスト</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本文レベル1</a:t>
            </a:r>
            <a:endParaRPr sz="3600"/>
          </a:p>
          <a:p>
            <a:pPr lvl="1">
              <a:defRPr sz="1800"/>
            </a:pPr>
            <a:r>
              <a:rPr sz="3600"/>
              <a:t>本文レベル2</a:t>
            </a:r>
            <a:endParaRPr sz="3600"/>
          </a:p>
          <a:p>
            <a:pPr lvl="2">
              <a:defRPr sz="1800"/>
            </a:pPr>
            <a:r>
              <a:rPr sz="3600"/>
              <a:t>本文レベル3</a:t>
            </a:r>
            <a:endParaRPr sz="3600"/>
          </a:p>
          <a:p>
            <a:pPr lvl="3">
              <a:defRPr sz="1800"/>
            </a:pPr>
            <a:r>
              <a:rPr sz="3600"/>
              <a:t>本文レベル4</a:t>
            </a:r>
            <a:endParaRPr sz="3600"/>
          </a:p>
          <a:p>
            <a:pPr lvl="4">
              <a:defRPr sz="1800"/>
            </a:pPr>
            <a:r>
              <a:rPr sz="3600"/>
              <a:t>本文レベル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ヒラギノ角ゴ ProN W3"/>
        </a:defRPr>
      </a:lvl1pPr>
      <a:lvl2pPr indent="228600" algn="ctr" defTabSz="584200">
        <a:defRPr sz="8000">
          <a:latin typeface="+mn-lt"/>
          <a:ea typeface="+mn-ea"/>
          <a:cs typeface="+mn-cs"/>
          <a:sym typeface="ヒラギノ角ゴ ProN W3"/>
        </a:defRPr>
      </a:lvl2pPr>
      <a:lvl3pPr indent="457200" algn="ctr" defTabSz="584200">
        <a:defRPr sz="8000">
          <a:latin typeface="+mn-lt"/>
          <a:ea typeface="+mn-ea"/>
          <a:cs typeface="+mn-cs"/>
          <a:sym typeface="ヒラギノ角ゴ ProN W3"/>
        </a:defRPr>
      </a:lvl3pPr>
      <a:lvl4pPr indent="685800" algn="ctr" defTabSz="584200">
        <a:defRPr sz="8000">
          <a:latin typeface="+mn-lt"/>
          <a:ea typeface="+mn-ea"/>
          <a:cs typeface="+mn-cs"/>
          <a:sym typeface="ヒラギノ角ゴ ProN W3"/>
        </a:defRPr>
      </a:lvl4pPr>
      <a:lvl5pPr indent="914400" algn="ctr" defTabSz="584200">
        <a:defRPr sz="8000">
          <a:latin typeface="+mn-lt"/>
          <a:ea typeface="+mn-ea"/>
          <a:cs typeface="+mn-cs"/>
          <a:sym typeface="ヒラギノ角ゴ ProN W3"/>
        </a:defRPr>
      </a:lvl5pPr>
      <a:lvl6pPr indent="1143000" algn="ctr" defTabSz="584200">
        <a:defRPr sz="8000">
          <a:latin typeface="+mn-lt"/>
          <a:ea typeface="+mn-ea"/>
          <a:cs typeface="+mn-cs"/>
          <a:sym typeface="ヒラギノ角ゴ ProN W3"/>
        </a:defRPr>
      </a:lvl6pPr>
      <a:lvl7pPr indent="1371600" algn="ctr" defTabSz="584200">
        <a:defRPr sz="8000">
          <a:latin typeface="+mn-lt"/>
          <a:ea typeface="+mn-ea"/>
          <a:cs typeface="+mn-cs"/>
          <a:sym typeface="ヒラギノ角ゴ ProN W3"/>
        </a:defRPr>
      </a:lvl7pPr>
      <a:lvl8pPr indent="1600200" algn="ctr" defTabSz="584200">
        <a:defRPr sz="8000">
          <a:latin typeface="+mn-lt"/>
          <a:ea typeface="+mn-ea"/>
          <a:cs typeface="+mn-cs"/>
          <a:sym typeface="ヒラギノ角ゴ ProN W3"/>
        </a:defRPr>
      </a:lvl8pPr>
      <a:lvl9pPr indent="1828800" algn="ctr" defTabSz="584200">
        <a:defRPr sz="8000">
          <a:latin typeface="+mn-lt"/>
          <a:ea typeface="+mn-ea"/>
          <a:cs typeface="+mn-cs"/>
          <a:sym typeface="ヒラギノ角ゴ ProN W3"/>
        </a:defRPr>
      </a:lvl9pPr>
    </p:titleStyle>
    <p:bodyStyle>
      <a:lvl1pPr marL="444500" indent="-444500" defTabSz="584200">
        <a:spcBef>
          <a:spcPts val="4200"/>
        </a:spcBef>
        <a:buSzPct val="75000"/>
        <a:buChar char="•"/>
        <a:defRPr sz="3600">
          <a:latin typeface="+mn-lt"/>
          <a:ea typeface="+mn-ea"/>
          <a:cs typeface="+mn-cs"/>
          <a:sym typeface="ヒラギノ角ゴ ProN W3"/>
        </a:defRPr>
      </a:lvl1pPr>
      <a:lvl2pPr marL="889000" indent="-444500" defTabSz="584200">
        <a:spcBef>
          <a:spcPts val="4200"/>
        </a:spcBef>
        <a:buSzPct val="75000"/>
        <a:buChar char="•"/>
        <a:defRPr sz="3600">
          <a:latin typeface="+mn-lt"/>
          <a:ea typeface="+mn-ea"/>
          <a:cs typeface="+mn-cs"/>
          <a:sym typeface="ヒラギノ角ゴ ProN W3"/>
        </a:defRPr>
      </a:lvl2pPr>
      <a:lvl3pPr marL="1333500" indent="-444500" defTabSz="584200">
        <a:spcBef>
          <a:spcPts val="4200"/>
        </a:spcBef>
        <a:buSzPct val="75000"/>
        <a:buChar char="•"/>
        <a:defRPr sz="3600">
          <a:latin typeface="+mn-lt"/>
          <a:ea typeface="+mn-ea"/>
          <a:cs typeface="+mn-cs"/>
          <a:sym typeface="ヒラギノ角ゴ ProN W3"/>
        </a:defRPr>
      </a:lvl3pPr>
      <a:lvl4pPr marL="1778000" indent="-444500" defTabSz="584200">
        <a:spcBef>
          <a:spcPts val="4200"/>
        </a:spcBef>
        <a:buSzPct val="75000"/>
        <a:buChar char="•"/>
        <a:defRPr sz="3600">
          <a:latin typeface="+mn-lt"/>
          <a:ea typeface="+mn-ea"/>
          <a:cs typeface="+mn-cs"/>
          <a:sym typeface="ヒラギノ角ゴ ProN W3"/>
        </a:defRPr>
      </a:lvl4pPr>
      <a:lvl5pPr marL="2222500" indent="-444500" defTabSz="584200">
        <a:spcBef>
          <a:spcPts val="4200"/>
        </a:spcBef>
        <a:buSzPct val="75000"/>
        <a:buChar char="•"/>
        <a:defRPr sz="3600">
          <a:latin typeface="+mn-lt"/>
          <a:ea typeface="+mn-ea"/>
          <a:cs typeface="+mn-cs"/>
          <a:sym typeface="ヒラギノ角ゴ ProN W3"/>
        </a:defRPr>
      </a:lvl5pPr>
      <a:lvl6pPr marL="2667000" indent="-444500" defTabSz="584200">
        <a:spcBef>
          <a:spcPts val="4200"/>
        </a:spcBef>
        <a:buSzPct val="75000"/>
        <a:buChar char="•"/>
        <a:defRPr sz="3600">
          <a:latin typeface="+mn-lt"/>
          <a:ea typeface="+mn-ea"/>
          <a:cs typeface="+mn-cs"/>
          <a:sym typeface="ヒラギノ角ゴ ProN W3"/>
        </a:defRPr>
      </a:lvl6pPr>
      <a:lvl7pPr marL="3111500" indent="-444500" defTabSz="584200">
        <a:spcBef>
          <a:spcPts val="4200"/>
        </a:spcBef>
        <a:buSzPct val="75000"/>
        <a:buChar char="•"/>
        <a:defRPr sz="3600">
          <a:latin typeface="+mn-lt"/>
          <a:ea typeface="+mn-ea"/>
          <a:cs typeface="+mn-cs"/>
          <a:sym typeface="ヒラギノ角ゴ ProN W3"/>
        </a:defRPr>
      </a:lvl7pPr>
      <a:lvl8pPr marL="3556000" indent="-444500" defTabSz="584200">
        <a:spcBef>
          <a:spcPts val="4200"/>
        </a:spcBef>
        <a:buSzPct val="75000"/>
        <a:buChar char="•"/>
        <a:defRPr sz="3600">
          <a:latin typeface="+mn-lt"/>
          <a:ea typeface="+mn-ea"/>
          <a:cs typeface="+mn-cs"/>
          <a:sym typeface="ヒラギノ角ゴ ProN W3"/>
        </a:defRPr>
      </a:lvl8pPr>
      <a:lvl9pPr marL="4000500" indent="-444500" defTabSz="584200">
        <a:spcBef>
          <a:spcPts val="4200"/>
        </a:spcBef>
        <a:buSzPct val="75000"/>
        <a:buChar char="•"/>
        <a:defRPr sz="3600">
          <a:latin typeface="+mn-lt"/>
          <a:ea typeface="+mn-ea"/>
          <a:cs typeface="+mn-cs"/>
          <a:sym typeface="ヒラギノ角ゴ ProN W3"/>
        </a:defRPr>
      </a:lvl9pPr>
    </p:bodyStyle>
    <p:otherStyle>
      <a:lvl1pPr algn="ctr" defTabSz="584200">
        <a:defRPr>
          <a:solidFill>
            <a:schemeClr val="tx1"/>
          </a:solidFill>
          <a:latin typeface="+mn-lt"/>
          <a:ea typeface="+mn-ea"/>
          <a:cs typeface="+mn-cs"/>
          <a:sym typeface="ヒラギノ角ゴ ProN W3"/>
        </a:defRPr>
      </a:lvl1pPr>
      <a:lvl2pPr indent="228600" algn="ctr" defTabSz="584200">
        <a:defRPr>
          <a:solidFill>
            <a:schemeClr val="tx1"/>
          </a:solidFill>
          <a:latin typeface="+mn-lt"/>
          <a:ea typeface="+mn-ea"/>
          <a:cs typeface="+mn-cs"/>
          <a:sym typeface="ヒラギノ角ゴ ProN W3"/>
        </a:defRPr>
      </a:lvl2pPr>
      <a:lvl3pPr indent="457200" algn="ctr" defTabSz="584200">
        <a:defRPr>
          <a:solidFill>
            <a:schemeClr val="tx1"/>
          </a:solidFill>
          <a:latin typeface="+mn-lt"/>
          <a:ea typeface="+mn-ea"/>
          <a:cs typeface="+mn-cs"/>
          <a:sym typeface="ヒラギノ角ゴ ProN W3"/>
        </a:defRPr>
      </a:lvl3pPr>
      <a:lvl4pPr indent="685800" algn="ctr" defTabSz="584200">
        <a:defRPr>
          <a:solidFill>
            <a:schemeClr val="tx1"/>
          </a:solidFill>
          <a:latin typeface="+mn-lt"/>
          <a:ea typeface="+mn-ea"/>
          <a:cs typeface="+mn-cs"/>
          <a:sym typeface="ヒラギノ角ゴ ProN W3"/>
        </a:defRPr>
      </a:lvl4pPr>
      <a:lvl5pPr indent="914400" algn="ctr" defTabSz="584200">
        <a:defRPr>
          <a:solidFill>
            <a:schemeClr val="tx1"/>
          </a:solidFill>
          <a:latin typeface="+mn-lt"/>
          <a:ea typeface="+mn-ea"/>
          <a:cs typeface="+mn-cs"/>
          <a:sym typeface="ヒラギノ角ゴ ProN W3"/>
        </a:defRPr>
      </a:lvl5pPr>
      <a:lvl6pPr indent="1143000" algn="ctr" defTabSz="584200">
        <a:defRPr>
          <a:solidFill>
            <a:schemeClr val="tx1"/>
          </a:solidFill>
          <a:latin typeface="+mn-lt"/>
          <a:ea typeface="+mn-ea"/>
          <a:cs typeface="+mn-cs"/>
          <a:sym typeface="ヒラギノ角ゴ ProN W3"/>
        </a:defRPr>
      </a:lvl6pPr>
      <a:lvl7pPr indent="1371600" algn="ctr" defTabSz="584200">
        <a:defRPr>
          <a:solidFill>
            <a:schemeClr val="tx1"/>
          </a:solidFill>
          <a:latin typeface="+mn-lt"/>
          <a:ea typeface="+mn-ea"/>
          <a:cs typeface="+mn-cs"/>
          <a:sym typeface="ヒラギノ角ゴ ProN W3"/>
        </a:defRPr>
      </a:lvl7pPr>
      <a:lvl8pPr indent="1600200" algn="ctr" defTabSz="584200">
        <a:defRPr>
          <a:solidFill>
            <a:schemeClr val="tx1"/>
          </a:solidFill>
          <a:latin typeface="+mn-lt"/>
          <a:ea typeface="+mn-ea"/>
          <a:cs typeface="+mn-cs"/>
          <a:sym typeface="ヒラギノ角ゴ ProN W3"/>
        </a:defRPr>
      </a:lvl8pPr>
      <a:lvl9pPr indent="1828800" algn="ctr" defTabSz="584200">
        <a:defRPr>
          <a:solidFill>
            <a:schemeClr val="tx1"/>
          </a:solidFill>
          <a:latin typeface="+mn-lt"/>
          <a:ea typeface="+mn-ea"/>
          <a:cs typeface="+mn-cs"/>
          <a:sym typeface="ヒラギノ角ゴ ProN W3"/>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270000" y="3384153"/>
            <a:ext cx="10464800" cy="997347"/>
          </a:xfrm>
          <a:prstGeom prst="rect">
            <a:avLst/>
          </a:prstGeom>
        </p:spPr>
        <p:txBody>
          <a:bodyPr/>
          <a:lstStyle>
            <a:lvl1pPr>
              <a:defRPr sz="4500"/>
            </a:lvl1pPr>
          </a:lstStyle>
          <a:p>
            <a:pPr lvl="0">
              <a:defRPr sz="1800"/>
            </a:pPr>
            <a:r>
              <a:rPr sz="4500"/>
              <a:t>第５章　コミュニケーションの確立</a:t>
            </a:r>
          </a:p>
        </p:txBody>
      </p:sp>
      <p:sp>
        <p:nvSpPr>
          <p:cNvPr id="33" name="Shape 33"/>
          <p:cNvSpPr/>
          <p:nvPr>
            <p:ph type="body" idx="1"/>
          </p:nvPr>
        </p:nvSpPr>
        <p:spPr>
          <a:xfrm>
            <a:off x="774700" y="5854700"/>
            <a:ext cx="10464800" cy="1130300"/>
          </a:xfrm>
          <a:prstGeom prst="rect">
            <a:avLst/>
          </a:prstGeom>
        </p:spPr>
        <p:txBody>
          <a:bodyPr/>
          <a:lstStyle/>
          <a:p>
            <a:pPr lvl="0" algn="r">
              <a:defRPr sz="1800"/>
            </a:pPr>
            <a:r>
              <a:rPr sz="3200"/>
              <a:t>東京都立南葛飾高等学校　教諭</a:t>
            </a:r>
            <a:endParaRPr sz="3200"/>
          </a:p>
          <a:p>
            <a:pPr lvl="0" algn="r">
              <a:defRPr sz="1800"/>
            </a:pPr>
            <a:r>
              <a:rPr sz="3200"/>
              <a:t>菊池　篤</a:t>
            </a:r>
          </a:p>
        </p:txBody>
      </p:sp>
      <p:sp>
        <p:nvSpPr>
          <p:cNvPr id="34" name="Shape 34"/>
          <p:cNvSpPr/>
          <p:nvPr/>
        </p:nvSpPr>
        <p:spPr>
          <a:xfrm>
            <a:off x="990600" y="2076053"/>
            <a:ext cx="10464800" cy="99734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l">
              <a:defRPr sz="1800"/>
            </a:pPr>
            <a:r>
              <a:rPr sz="2100"/>
              <a:t>ダイレクト・ソーシャルワーク  ハンドブック</a:t>
            </a:r>
            <a:endParaRPr sz="2100"/>
          </a:p>
          <a:p>
            <a:pPr lvl="0" algn="l">
              <a:defRPr sz="1800"/>
            </a:pPr>
            <a:r>
              <a:rPr sz="2100"/>
              <a:t>    第2部　探索、アセスメント、計画</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援助関係の３つの促進条件　　</a:t>
            </a:r>
          </a:p>
        </p:txBody>
      </p:sp>
      <p:sp>
        <p:nvSpPr>
          <p:cNvPr id="161" name="Shape 161"/>
          <p:cNvSpPr/>
          <p:nvPr/>
        </p:nvSpPr>
        <p:spPr>
          <a:xfrm>
            <a:off x="4050972" y="3116334"/>
            <a:ext cx="4902856" cy="6858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FFFFF"/>
                </a:solidFill>
              </a:defRPr>
            </a:lvl1pPr>
          </a:lstStyle>
          <a:p>
            <a:pPr lvl="0">
              <a:defRPr sz="1800">
                <a:solidFill>
                  <a:srgbClr val="000000"/>
                </a:solidFill>
              </a:defRPr>
            </a:pPr>
            <a:r>
              <a:rPr sz="4600">
                <a:solidFill>
                  <a:srgbClr val="FFFFFF"/>
                </a:solidFill>
              </a:rPr>
              <a:t>共感・尊重</a:t>
            </a:r>
          </a:p>
        </p:txBody>
      </p:sp>
      <p:sp>
        <p:nvSpPr>
          <p:cNvPr id="162" name="Shape 162"/>
          <p:cNvSpPr/>
          <p:nvPr/>
        </p:nvSpPr>
        <p:spPr>
          <a:xfrm>
            <a:off x="3532423" y="4509299"/>
            <a:ext cx="5939954" cy="6858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FFFFF"/>
                </a:solidFill>
              </a:defRPr>
            </a:lvl1pPr>
          </a:lstStyle>
          <a:p>
            <a:pPr lvl="0">
              <a:defRPr sz="1800">
                <a:solidFill>
                  <a:srgbClr val="000000"/>
                </a:solidFill>
              </a:defRPr>
            </a:pPr>
            <a:r>
              <a:rPr sz="4600">
                <a:solidFill>
                  <a:srgbClr val="FFFFFF"/>
                </a:solidFill>
              </a:rPr>
              <a:t>支配的でない暖かさ</a:t>
            </a:r>
          </a:p>
        </p:txBody>
      </p:sp>
      <p:sp>
        <p:nvSpPr>
          <p:cNvPr id="163" name="Shape 163"/>
          <p:cNvSpPr/>
          <p:nvPr/>
        </p:nvSpPr>
        <p:spPr>
          <a:xfrm>
            <a:off x="4050972" y="5902263"/>
            <a:ext cx="4902856" cy="15621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FFFFF"/>
                </a:solidFill>
              </a:defRPr>
            </a:lvl1pPr>
          </a:lstStyle>
          <a:p>
            <a:pPr lvl="0">
              <a:defRPr sz="1800">
                <a:solidFill>
                  <a:srgbClr val="000000"/>
                </a:solidFill>
              </a:defRPr>
            </a:pPr>
            <a:r>
              <a:rPr sz="4600">
                <a:solidFill>
                  <a:srgbClr val="FFFFFF"/>
                </a:solidFill>
              </a:rPr>
              <a:t>オーセンティシティ（純粋性）　　</a:t>
            </a:r>
          </a:p>
        </p:txBody>
      </p:sp>
      <p:sp>
        <p:nvSpPr>
          <p:cNvPr id="164" name="Shape 164"/>
          <p:cNvSpPr/>
          <p:nvPr/>
        </p:nvSpPr>
        <p:spPr>
          <a:xfrm>
            <a:off x="2518148" y="8334800"/>
            <a:ext cx="7968503" cy="736601"/>
          </a:xfrm>
          <a:prstGeom prst="rect">
            <a:avLst/>
          </a:prstGeom>
          <a:solidFill>
            <a:srgbClr val="FFFFFF"/>
          </a:solidFill>
          <a:ln w="50800">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4600">
                <a:solidFill>
                  <a:srgbClr val="C82506"/>
                </a:solidFill>
              </a:defRPr>
            </a:lvl1pPr>
          </a:lstStyle>
          <a:p>
            <a:pPr lvl="0">
              <a:defRPr sz="1800">
                <a:solidFill>
                  <a:srgbClr val="000000"/>
                </a:solidFill>
              </a:defRPr>
            </a:pPr>
            <a:r>
              <a:rPr sz="4600">
                <a:solidFill>
                  <a:srgbClr val="C82506"/>
                </a:solidFill>
              </a:rPr>
              <a:t>Wにとって必要不可欠な技術</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wipe(left)" transition="in">
                                      <p:cBhvr>
                                        <p:cTn id="7"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援助関係の３つの促進条件　　</a:t>
            </a:r>
          </a:p>
        </p:txBody>
      </p:sp>
      <p:sp>
        <p:nvSpPr>
          <p:cNvPr id="167" name="Shape 167"/>
          <p:cNvSpPr/>
          <p:nvPr/>
        </p:nvSpPr>
        <p:spPr>
          <a:xfrm>
            <a:off x="4050972" y="3116334"/>
            <a:ext cx="4902856" cy="6858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C82506"/>
                </a:solidFill>
              </a:defRPr>
            </a:lvl1pPr>
          </a:lstStyle>
          <a:p>
            <a:pPr lvl="0">
              <a:defRPr sz="1800">
                <a:solidFill>
                  <a:srgbClr val="000000"/>
                </a:solidFill>
              </a:defRPr>
            </a:pPr>
            <a:r>
              <a:rPr sz="4600">
                <a:solidFill>
                  <a:srgbClr val="C82506"/>
                </a:solidFill>
              </a:rPr>
              <a:t>共感・尊重</a:t>
            </a:r>
          </a:p>
        </p:txBody>
      </p:sp>
      <p:sp>
        <p:nvSpPr>
          <p:cNvPr id="168" name="Shape 168"/>
          <p:cNvSpPr/>
          <p:nvPr/>
        </p:nvSpPr>
        <p:spPr>
          <a:xfrm>
            <a:off x="3532423" y="4509299"/>
            <a:ext cx="5939954" cy="6858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FFFFF"/>
                </a:solidFill>
              </a:defRPr>
            </a:lvl1pPr>
          </a:lstStyle>
          <a:p>
            <a:pPr lvl="0">
              <a:defRPr sz="1800">
                <a:solidFill>
                  <a:srgbClr val="000000"/>
                </a:solidFill>
              </a:defRPr>
            </a:pPr>
            <a:r>
              <a:rPr sz="4600">
                <a:solidFill>
                  <a:srgbClr val="FFFFFF"/>
                </a:solidFill>
              </a:rPr>
              <a:t>支配的でない暖かさ</a:t>
            </a:r>
          </a:p>
        </p:txBody>
      </p:sp>
      <p:sp>
        <p:nvSpPr>
          <p:cNvPr id="169" name="Shape 169"/>
          <p:cNvSpPr/>
          <p:nvPr/>
        </p:nvSpPr>
        <p:spPr>
          <a:xfrm>
            <a:off x="4050972" y="5902263"/>
            <a:ext cx="4902856" cy="15621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C82506"/>
                </a:solidFill>
              </a:defRPr>
            </a:lvl1pPr>
          </a:lstStyle>
          <a:p>
            <a:pPr lvl="0">
              <a:defRPr sz="1800">
                <a:solidFill>
                  <a:srgbClr val="000000"/>
                </a:solidFill>
              </a:defRPr>
            </a:pPr>
            <a:r>
              <a:rPr sz="4600">
                <a:solidFill>
                  <a:srgbClr val="C82506"/>
                </a:solidFill>
              </a:rPr>
              <a:t>オーセンティシティ（純粋性）　　</a:t>
            </a:r>
          </a:p>
        </p:txBody>
      </p:sp>
      <p:sp>
        <p:nvSpPr>
          <p:cNvPr id="170" name="Shape 170"/>
          <p:cNvSpPr/>
          <p:nvPr/>
        </p:nvSpPr>
        <p:spPr>
          <a:xfrm>
            <a:off x="2518148" y="8334800"/>
            <a:ext cx="7968503" cy="736601"/>
          </a:xfrm>
          <a:prstGeom prst="rect">
            <a:avLst/>
          </a:prstGeom>
          <a:solidFill>
            <a:srgbClr val="FFFFFF"/>
          </a:solidFill>
          <a:ln w="50800">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4600">
                <a:solidFill>
                  <a:srgbClr val="C82506"/>
                </a:solidFill>
              </a:defRPr>
            </a:lvl1pPr>
          </a:lstStyle>
          <a:p>
            <a:pPr lvl="0">
              <a:defRPr sz="1800">
                <a:solidFill>
                  <a:srgbClr val="000000"/>
                </a:solidFill>
              </a:defRPr>
            </a:pPr>
            <a:r>
              <a:rPr sz="4600">
                <a:solidFill>
                  <a:srgbClr val="C82506"/>
                </a:solidFill>
              </a:rPr>
              <a:t>Wにとって必要不可欠な技術</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共感的コミュニケーション　　</a:t>
            </a:r>
          </a:p>
        </p:txBody>
      </p:sp>
      <p:sp>
        <p:nvSpPr>
          <p:cNvPr id="173" name="Shape 173"/>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174" name="Shape 174"/>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179" name="Group 179"/>
          <p:cNvGrpSpPr/>
          <p:nvPr/>
        </p:nvGrpSpPr>
        <p:grpSpPr>
          <a:xfrm>
            <a:off x="794076" y="6067747"/>
            <a:ext cx="2321327" cy="1581079"/>
            <a:chOff x="-53881" y="-53881"/>
            <a:chExt cx="2321326" cy="1581078"/>
          </a:xfrm>
        </p:grpSpPr>
        <p:grpSp>
          <p:nvGrpSpPr>
            <p:cNvPr id="177" name="Group 177"/>
            <p:cNvGrpSpPr/>
            <p:nvPr/>
          </p:nvGrpSpPr>
          <p:grpSpPr>
            <a:xfrm flipH="1">
              <a:off x="-53882" y="-53882"/>
              <a:ext cx="2321328" cy="1581079"/>
              <a:chOff x="-53881" y="-53881"/>
              <a:chExt cx="2321326" cy="1581078"/>
            </a:xfrm>
          </p:grpSpPr>
          <p:sp>
            <p:nvSpPr>
              <p:cNvPr id="176" name="Shape 176"/>
              <p:cNvSpPr/>
              <p:nvPr/>
            </p:nvSpPr>
            <p:spPr>
              <a:xfrm>
                <a:off x="0" y="0"/>
                <a:ext cx="2213564" cy="1473315"/>
              </a:xfrm>
              <a:prstGeom prst="wedgeEllipseCallout">
                <a:avLst>
                  <a:gd name="adj1" fmla="val -25210"/>
                  <a:gd name="adj2" fmla="val 36582"/>
                </a:avLst>
              </a:prstGeom>
              <a:solidFill>
                <a:srgbClr val="FFFFFF">
                  <a:alpha val="60934"/>
                </a:srgbClr>
              </a:solidFill>
              <a:ln>
                <a:noFill/>
              </a:ln>
              <a:effectLst/>
            </p:spPr>
            <p:txBody>
              <a:bodyPr wrap="square" lIns="0" tIns="0" rIns="0" bIns="0" numCol="1" anchor="b">
                <a:noAutofit/>
              </a:bodyPr>
              <a:lstStyle/>
              <a:p>
                <a:pPr lvl="0">
                  <a:defRPr sz="2600"/>
                </a:pPr>
              </a:p>
            </p:txBody>
          </p:sp>
          <p:pic>
            <p:nvPicPr>
              <p:cNvPr id="175" name=""/>
              <p:cNvPicPr/>
              <p:nvPr/>
            </p:nvPicPr>
            <p:blipFill>
              <a:blip r:embed="rId4">
                <a:alphaModFix amt="60934"/>
                <a:extLst/>
              </a:blip>
              <a:stretch>
                <a:fillRect/>
              </a:stretch>
            </p:blipFill>
            <p:spPr>
              <a:xfrm>
                <a:off x="-53882" y="-53882"/>
                <a:ext cx="2321328" cy="1581079"/>
              </a:xfrm>
              <a:prstGeom prst="rect">
                <a:avLst/>
              </a:prstGeom>
              <a:effectLst/>
            </p:spPr>
          </p:pic>
        </p:grpSp>
        <p:sp>
          <p:nvSpPr>
            <p:cNvPr id="178" name="Shape 178"/>
            <p:cNvSpPr/>
            <p:nvPr/>
          </p:nvSpPr>
          <p:spPr>
            <a:xfrm>
              <a:off x="154930" y="441221"/>
              <a:ext cx="19431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600"/>
                <a:t>内的経験</a:t>
              </a:r>
            </a:p>
          </p:txBody>
        </p:sp>
      </p:grpSp>
      <p:grpSp>
        <p:nvGrpSpPr>
          <p:cNvPr id="184" name="Group 184"/>
          <p:cNvGrpSpPr/>
          <p:nvPr/>
        </p:nvGrpSpPr>
        <p:grpSpPr>
          <a:xfrm>
            <a:off x="7890025" y="3785658"/>
            <a:ext cx="2032940" cy="1085689"/>
            <a:chOff x="0" y="-53881"/>
            <a:chExt cx="2032939" cy="1085688"/>
          </a:xfrm>
        </p:grpSpPr>
        <p:grpSp>
          <p:nvGrpSpPr>
            <p:cNvPr id="182" name="Group 182"/>
            <p:cNvGrpSpPr/>
            <p:nvPr/>
          </p:nvGrpSpPr>
          <p:grpSpPr>
            <a:xfrm>
              <a:off x="10373" y="-53882"/>
              <a:ext cx="2012193" cy="1085689"/>
              <a:chOff x="-53881" y="-53881"/>
              <a:chExt cx="2012191" cy="1085688"/>
            </a:xfrm>
          </p:grpSpPr>
          <p:sp>
            <p:nvSpPr>
              <p:cNvPr id="181" name="Shape 181"/>
              <p:cNvSpPr/>
              <p:nvPr/>
            </p:nvSpPr>
            <p:spPr>
              <a:xfrm>
                <a:off x="0" y="0"/>
                <a:ext cx="1904429" cy="977925"/>
              </a:xfrm>
              <a:prstGeom prst="roundRect">
                <a:avLst>
                  <a:gd name="adj" fmla="val 17617"/>
                </a:avLst>
              </a:prstGeom>
              <a:solidFill>
                <a:srgbClr val="FFFFFF"/>
              </a:solidFill>
              <a:ln>
                <a:noFill/>
              </a:ln>
              <a:effectLst/>
            </p:spPr>
            <p:txBody>
              <a:bodyPr wrap="square" lIns="0" tIns="0" rIns="0" bIns="0" numCol="1" anchor="ctr">
                <a:noAutofit/>
              </a:bodyPr>
              <a:lstStyle/>
              <a:p>
                <a:pPr lvl="0">
                  <a:defRPr sz="2400"/>
                </a:pPr>
              </a:p>
            </p:txBody>
          </p:sp>
          <p:pic>
            <p:nvPicPr>
              <p:cNvPr id="180" name=""/>
              <p:cNvPicPr/>
              <p:nvPr/>
            </p:nvPicPr>
            <p:blipFill>
              <a:blip r:embed="rId5">
                <a:extLst/>
              </a:blip>
              <a:stretch>
                <a:fillRect/>
              </a:stretch>
            </p:blipFill>
            <p:spPr>
              <a:xfrm>
                <a:off x="-53882" y="-53882"/>
                <a:ext cx="2012192" cy="1085689"/>
              </a:xfrm>
              <a:prstGeom prst="rect">
                <a:avLst/>
              </a:prstGeom>
              <a:effectLst/>
            </p:spPr>
          </p:pic>
        </p:grpSp>
        <p:sp>
          <p:nvSpPr>
            <p:cNvPr id="183" name="Shape 183"/>
            <p:cNvSpPr/>
            <p:nvPr/>
          </p:nvSpPr>
          <p:spPr>
            <a:xfrm>
              <a:off x="0" y="201824"/>
              <a:ext cx="2032940" cy="57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700"/>
              </a:lvl1pPr>
            </a:lstStyle>
            <a:p>
              <a:pPr lvl="0">
                <a:defRPr sz="1800"/>
              </a:pPr>
              <a:r>
                <a:rPr sz="3700"/>
                <a:t>共感　　</a:t>
              </a:r>
            </a:p>
          </p:txBody>
        </p:sp>
      </p:grpSp>
      <p:grpSp>
        <p:nvGrpSpPr>
          <p:cNvPr id="187" name="Group 187"/>
          <p:cNvGrpSpPr/>
          <p:nvPr/>
        </p:nvGrpSpPr>
        <p:grpSpPr>
          <a:xfrm>
            <a:off x="3549796" y="3010147"/>
            <a:ext cx="2623554" cy="1369430"/>
            <a:chOff x="-53881" y="-53881"/>
            <a:chExt cx="2623553" cy="1369428"/>
          </a:xfrm>
        </p:grpSpPr>
        <p:sp>
          <p:nvSpPr>
            <p:cNvPr id="186" name="Shape 186"/>
            <p:cNvSpPr/>
            <p:nvPr/>
          </p:nvSpPr>
          <p:spPr>
            <a:xfrm>
              <a:off x="0" y="0"/>
              <a:ext cx="2515772" cy="1218876"/>
            </a:xfrm>
            <a:prstGeom prst="wedgeEllipseCallout">
              <a:avLst>
                <a:gd name="adj1" fmla="val -35263"/>
                <a:gd name="adj2" fmla="val 53521"/>
              </a:avLst>
            </a:prstGeom>
            <a:solidFill>
              <a:srgbClr val="FFFFFF"/>
            </a:solidFill>
            <a:ln>
              <a:noFill/>
            </a:ln>
            <a:effectLst/>
          </p:spPr>
          <p:txBody>
            <a:bodyPr wrap="square" lIns="0" tIns="0" rIns="0" bIns="0" numCol="1" anchor="ctr">
              <a:noAutofit/>
            </a:bodyPr>
            <a:lstStyle/>
            <a:p>
              <a:pPr lvl="0">
                <a:defRPr sz="2400"/>
              </a:pPr>
            </a:p>
          </p:txBody>
        </p:sp>
        <p:pic>
          <p:nvPicPr>
            <p:cNvPr id="185" name=""/>
            <p:cNvPicPr/>
            <p:nvPr/>
          </p:nvPicPr>
          <p:blipFill>
            <a:blip r:embed="rId6">
              <a:extLst/>
            </a:blip>
            <a:stretch>
              <a:fillRect/>
            </a:stretch>
          </p:blipFill>
          <p:spPr>
            <a:xfrm>
              <a:off x="-53882" y="-53882"/>
              <a:ext cx="2623555" cy="1369430"/>
            </a:xfrm>
            <a:prstGeom prst="rect">
              <a:avLst/>
            </a:prstGeom>
            <a:effectLst/>
          </p:spPr>
        </p:pic>
      </p:grpSp>
      <p:sp>
        <p:nvSpPr>
          <p:cNvPr id="188" name="Shape 188"/>
          <p:cNvSpPr/>
          <p:nvPr/>
        </p:nvSpPr>
        <p:spPr>
          <a:xfrm>
            <a:off x="3919931" y="3327944"/>
            <a:ext cx="1883284"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a:lvl1pPr>
          </a:lstStyle>
          <a:p>
            <a:pPr lvl="0">
              <a:defRPr sz="1800"/>
            </a:pPr>
            <a:r>
              <a:rPr sz="5000"/>
              <a:t>感情</a:t>
            </a:r>
          </a:p>
        </p:txBody>
      </p:sp>
      <p:sp>
        <p:nvSpPr>
          <p:cNvPr id="194" name="Shape 194"/>
          <p:cNvSpPr/>
          <p:nvPr/>
        </p:nvSpPr>
        <p:spPr>
          <a:xfrm>
            <a:off x="2187177" y="4064490"/>
            <a:ext cx="1637596" cy="21526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782" y="11666"/>
                  <a:pt x="10982" y="4466"/>
                  <a:pt x="21600" y="0"/>
                </a:cubicBezTo>
              </a:path>
            </a:pathLst>
          </a:custGeom>
          <a:ln w="76200">
            <a:solidFill/>
            <a:custDash>
              <a:ds d="200000" sp="200000"/>
            </a:custDash>
            <a:miter lim="400000"/>
            <a:tailEnd type="triangle"/>
          </a:ln>
        </p:spPr>
        <p:txBody>
          <a:bodyPr/>
          <a:lstStyle/>
          <a:p>
            <a:pPr lvl="0"/>
          </a:p>
        </p:txBody>
      </p:sp>
      <p:sp>
        <p:nvSpPr>
          <p:cNvPr id="190" name="Shape 190"/>
          <p:cNvSpPr/>
          <p:nvPr/>
        </p:nvSpPr>
        <p:spPr>
          <a:xfrm>
            <a:off x="5872012" y="3789895"/>
            <a:ext cx="2203010" cy="637990"/>
          </a:xfrm>
          <a:prstGeom prst="line">
            <a:avLst/>
          </a:prstGeom>
          <a:ln w="76200">
            <a:solidFill/>
            <a:miter lim="400000"/>
            <a:tailEnd type="triangle"/>
          </a:ln>
        </p:spPr>
        <p:txBody>
          <a:bodyPr lIns="0" tIns="0" rIns="0" bIns="0" anchor="ctr"/>
          <a:lstStyle/>
          <a:p>
            <a:pPr lvl="0">
              <a:defRPr sz="2400"/>
            </a:pPr>
          </a:p>
        </p:txBody>
      </p:sp>
      <p:sp>
        <p:nvSpPr>
          <p:cNvPr id="191" name="Shape 191"/>
          <p:cNvSpPr/>
          <p:nvPr/>
        </p:nvSpPr>
        <p:spPr>
          <a:xfrm flipH="1">
            <a:off x="4144327" y="4676674"/>
            <a:ext cx="3999105" cy="1374045"/>
          </a:xfrm>
          <a:prstGeom prst="line">
            <a:avLst/>
          </a:prstGeom>
          <a:ln w="76200">
            <a:solidFill/>
            <a:miter lim="400000"/>
            <a:tailEnd type="triangle"/>
          </a:ln>
        </p:spPr>
        <p:txBody>
          <a:bodyPr lIns="0" tIns="0" rIns="0" bIns="0" anchor="ctr"/>
          <a:lstStyle/>
          <a:p>
            <a:pPr lvl="0">
              <a:defRPr sz="2400"/>
            </a:pPr>
          </a:p>
        </p:txBody>
      </p:sp>
      <p:sp>
        <p:nvSpPr>
          <p:cNvPr id="192" name="Shape 192"/>
          <p:cNvSpPr/>
          <p:nvPr/>
        </p:nvSpPr>
        <p:spPr>
          <a:xfrm>
            <a:off x="5322614" y="5639282"/>
            <a:ext cx="2019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正確な反射</a:t>
            </a:r>
          </a:p>
        </p:txBody>
      </p:sp>
      <p:sp>
        <p:nvSpPr>
          <p:cNvPr id="193" name="Shape 193"/>
          <p:cNvSpPr/>
          <p:nvPr/>
        </p:nvSpPr>
        <p:spPr>
          <a:xfrm>
            <a:off x="3502672" y="4537588"/>
            <a:ext cx="2717801" cy="628650"/>
          </a:xfrm>
          <a:prstGeom prst="rect">
            <a:avLst/>
          </a:prstGeom>
          <a:blipFill>
            <a:blip r:embed="rId7"/>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4100">
                <a:solidFill>
                  <a:srgbClr val="FFFFFF"/>
                </a:solidFill>
              </a:defRPr>
            </a:lvl1pPr>
          </a:lstStyle>
          <a:p>
            <a:pPr lvl="0">
              <a:defRPr sz="1800">
                <a:solidFill>
                  <a:srgbClr val="000000"/>
                </a:solidFill>
              </a:defRPr>
            </a:pPr>
            <a:r>
              <a:rPr sz="4100">
                <a:solidFill>
                  <a:srgbClr val="FFFFFF"/>
                </a:solidFill>
              </a:rPr>
              <a:t>防衛的姿勢</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94"/>
                                        </p:tgtEl>
                                        <p:attrNameLst>
                                          <p:attrName>style.visibility</p:attrName>
                                        </p:attrNameLst>
                                      </p:cBhvr>
                                      <p:to>
                                        <p:strVal val="visible"/>
                                      </p:to>
                                    </p:set>
                                    <p:animEffect filter="wipe(left)" transition="in">
                                      <p:cBhvr>
                                        <p:cTn id="7" dur="1000"/>
                                        <p:tgtEl>
                                          <p:spTgt spid="194"/>
                                        </p:tgtEl>
                                      </p:cBhvr>
                                    </p:animEffect>
                                  </p:childTnLst>
                                </p:cTn>
                              </p:par>
                            </p:childTnLst>
                          </p:cTn>
                        </p:par>
                        <p:par>
                          <p:cTn id="8" fill="hold">
                            <p:stCondLst>
                              <p:cond delay="1000"/>
                            </p:stCondLst>
                            <p:childTnLst>
                              <p:par>
                                <p:cTn id="9" nodeType="afterEffect" presetClass="entr" presetSubtype="32" presetID="23" grpId="2" fill="hold">
                                  <p:stCondLst>
                                    <p:cond delay="0"/>
                                  </p:stCondLst>
                                  <p:iterate type="el" backwards="0">
                                    <p:tmAbs val="0"/>
                                  </p:iterate>
                                  <p:childTnLst>
                                    <p:set>
                                      <p:cBhvr>
                                        <p:cTn id="10" fill="hold"/>
                                        <p:tgtEl>
                                          <p:spTgt spid="187"/>
                                        </p:tgtEl>
                                        <p:attrNameLst>
                                          <p:attrName>style.visibility</p:attrName>
                                        </p:attrNameLst>
                                      </p:cBhvr>
                                      <p:to>
                                        <p:strVal val="visible"/>
                                      </p:to>
                                    </p:set>
                                    <p:anim calcmode="lin" valueType="num">
                                      <p:cBhvr>
                                        <p:cTn id="11" dur="600" fill="hold"/>
                                        <p:tgtEl>
                                          <p:spTgt spid="187"/>
                                        </p:tgtEl>
                                        <p:attrNameLst>
                                          <p:attrName>ppt_w</p:attrName>
                                        </p:attrNameLst>
                                      </p:cBhvr>
                                      <p:tavLst>
                                        <p:tav tm="0">
                                          <p:val>
                                            <p:fltVal val="0"/>
                                          </p:val>
                                        </p:tav>
                                        <p:tav tm="100000">
                                          <p:val>
                                            <p:strVal val="#ppt_w"/>
                                          </p:val>
                                        </p:tav>
                                      </p:tavLst>
                                    </p:anim>
                                    <p:anim calcmode="lin" valueType="num">
                                      <p:cBhvr>
                                        <p:cTn id="12" dur="600" fill="hold"/>
                                        <p:tgtEl>
                                          <p:spTgt spid="187"/>
                                        </p:tgtEl>
                                        <p:attrNameLst>
                                          <p:attrName>ppt_h</p:attrName>
                                        </p:attrNameLst>
                                      </p:cBhvr>
                                      <p:tavLst>
                                        <p:tav tm="0">
                                          <p:val>
                                            <p:fltVal val="0"/>
                                          </p:val>
                                        </p:tav>
                                        <p:tav tm="100000">
                                          <p:val>
                                            <p:strVal val="#ppt_h"/>
                                          </p:val>
                                        </p:tav>
                                      </p:tavLst>
                                    </p:anim>
                                  </p:childTnLst>
                                </p:cTn>
                              </p:par>
                            </p:childTnLst>
                          </p:cTn>
                        </p:par>
                        <p:par>
                          <p:cTn id="13" fill="hold">
                            <p:stCondLst>
                              <p:cond delay="1600"/>
                            </p:stCondLst>
                            <p:childTnLst>
                              <p:par>
                                <p:cTn id="14" nodeType="afterEffect" presetClass="entr" presetSubtype="32" presetID="23" grpId="3" fill="hold">
                                  <p:stCondLst>
                                    <p:cond delay="0"/>
                                  </p:stCondLst>
                                  <p:iterate type="el" backwards="0">
                                    <p:tmAbs val="0"/>
                                  </p:iterate>
                                  <p:childTnLst>
                                    <p:set>
                                      <p:cBhvr>
                                        <p:cTn id="15" fill="hold"/>
                                        <p:tgtEl>
                                          <p:spTgt spid="188"/>
                                        </p:tgtEl>
                                        <p:attrNameLst>
                                          <p:attrName>style.visibility</p:attrName>
                                        </p:attrNameLst>
                                      </p:cBhvr>
                                      <p:to>
                                        <p:strVal val="visible"/>
                                      </p:to>
                                    </p:set>
                                    <p:anim calcmode="lin" valueType="num">
                                      <p:cBhvr>
                                        <p:cTn id="16" dur="600" fill="hold"/>
                                        <p:tgtEl>
                                          <p:spTgt spid="188"/>
                                        </p:tgtEl>
                                        <p:attrNameLst>
                                          <p:attrName>ppt_w</p:attrName>
                                        </p:attrNameLst>
                                      </p:cBhvr>
                                      <p:tavLst>
                                        <p:tav tm="0">
                                          <p:val>
                                            <p:fltVal val="0"/>
                                          </p:val>
                                        </p:tav>
                                        <p:tav tm="100000">
                                          <p:val>
                                            <p:strVal val="#ppt_w"/>
                                          </p:val>
                                        </p:tav>
                                      </p:tavLst>
                                    </p:anim>
                                    <p:anim calcmode="lin" valueType="num">
                                      <p:cBhvr>
                                        <p:cTn id="17" dur="600" fill="hold"/>
                                        <p:tgtEl>
                                          <p:spTgt spid="18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190"/>
                                        </p:tgtEl>
                                        <p:attrNameLst>
                                          <p:attrName>style.visibility</p:attrName>
                                        </p:attrNameLst>
                                      </p:cBhvr>
                                      <p:to>
                                        <p:strVal val="visible"/>
                                      </p:to>
                                    </p:set>
                                    <p:animEffect filter="wipe(left)" transition="in">
                                      <p:cBhvr>
                                        <p:cTn id="22" dur="1000"/>
                                        <p:tgtEl>
                                          <p:spTgt spid="190"/>
                                        </p:tgtEl>
                                      </p:cBhvr>
                                    </p:animEffect>
                                  </p:childTnLst>
                                </p:cTn>
                              </p:par>
                            </p:childTnLst>
                          </p:cTn>
                        </p:par>
                        <p:par>
                          <p:cTn id="23" fill="hold">
                            <p:stCondLst>
                              <p:cond delay="1000"/>
                            </p:stCondLst>
                            <p:childTnLst>
                              <p:par>
                                <p:cTn id="24" nodeType="afterEffect" presetClass="entr" presetSubtype="32" presetID="23" grpId="5" fill="hold">
                                  <p:stCondLst>
                                    <p:cond delay="0"/>
                                  </p:stCondLst>
                                  <p:iterate type="el" backwards="0">
                                    <p:tmAbs val="0"/>
                                  </p:iterate>
                                  <p:childTnLst>
                                    <p:set>
                                      <p:cBhvr>
                                        <p:cTn id="25" fill="hold"/>
                                        <p:tgtEl>
                                          <p:spTgt spid="184"/>
                                        </p:tgtEl>
                                        <p:attrNameLst>
                                          <p:attrName>style.visibility</p:attrName>
                                        </p:attrNameLst>
                                      </p:cBhvr>
                                      <p:to>
                                        <p:strVal val="visible"/>
                                      </p:to>
                                    </p:set>
                                    <p:anim calcmode="lin" valueType="num">
                                      <p:cBhvr>
                                        <p:cTn id="26" dur="600" fill="hold"/>
                                        <p:tgtEl>
                                          <p:spTgt spid="184"/>
                                        </p:tgtEl>
                                        <p:attrNameLst>
                                          <p:attrName>ppt_w</p:attrName>
                                        </p:attrNameLst>
                                      </p:cBhvr>
                                      <p:tavLst>
                                        <p:tav tm="0">
                                          <p:val>
                                            <p:fltVal val="0"/>
                                          </p:val>
                                        </p:tav>
                                        <p:tav tm="100000">
                                          <p:val>
                                            <p:strVal val="#ppt_w"/>
                                          </p:val>
                                        </p:tav>
                                      </p:tavLst>
                                    </p:anim>
                                    <p:anim calcmode="lin" valueType="num">
                                      <p:cBhvr>
                                        <p:cTn id="27" dur="600" fill="hold"/>
                                        <p:tgtEl>
                                          <p:spTgt spid="184"/>
                                        </p:tgtEl>
                                        <p:attrNameLst>
                                          <p:attrName>ppt_h</p:attrName>
                                        </p:attrNameLst>
                                      </p:cBhvr>
                                      <p:tavLst>
                                        <p:tav tm="0">
                                          <p:val>
                                            <p:fltVal val="0"/>
                                          </p:val>
                                        </p:tav>
                                        <p:tav tm="100000">
                                          <p:val>
                                            <p:strVal val="#ppt_h"/>
                                          </p:val>
                                        </p:tav>
                                      </p:tavLst>
                                    </p:anim>
                                  </p:childTnLst>
                                </p:cTn>
                              </p:par>
                            </p:childTnLst>
                          </p:cTn>
                        </p:par>
                        <p:par>
                          <p:cTn id="28" fill="hold">
                            <p:stCondLst>
                              <p:cond delay="1600"/>
                            </p:stCondLst>
                            <p:childTnLst>
                              <p:par>
                                <p:cTn id="29" nodeType="afterEffect" presetClass="entr" presetSubtype="2" presetID="22" grpId="6" fill="hold">
                                  <p:stCondLst>
                                    <p:cond delay="0"/>
                                  </p:stCondLst>
                                  <p:iterate type="el" backwards="0">
                                    <p:tmAbs val="0"/>
                                  </p:iterate>
                                  <p:childTnLst>
                                    <p:set>
                                      <p:cBhvr>
                                        <p:cTn id="30" fill="hold"/>
                                        <p:tgtEl>
                                          <p:spTgt spid="191"/>
                                        </p:tgtEl>
                                        <p:attrNameLst>
                                          <p:attrName>style.visibility</p:attrName>
                                        </p:attrNameLst>
                                      </p:cBhvr>
                                      <p:to>
                                        <p:strVal val="visible"/>
                                      </p:to>
                                    </p:set>
                                    <p:animEffect filter="wipe(right)" transition="in">
                                      <p:cBhvr>
                                        <p:cTn id="31" dur="1000"/>
                                        <p:tgtEl>
                                          <p:spTgt spid="191"/>
                                        </p:tgtEl>
                                      </p:cBhvr>
                                    </p:animEffect>
                                  </p:childTnLst>
                                </p:cTn>
                              </p:par>
                            </p:childTnLst>
                          </p:cTn>
                        </p:par>
                        <p:par>
                          <p:cTn id="32" fill="hold">
                            <p:stCondLst>
                              <p:cond delay="2600"/>
                            </p:stCondLst>
                            <p:childTnLst>
                              <p:par>
                                <p:cTn id="33" nodeType="afterEffect" presetClass="entr" presetSubtype="8" presetID="22" grpId="7" fill="hold">
                                  <p:stCondLst>
                                    <p:cond delay="0"/>
                                  </p:stCondLst>
                                  <p:iterate type="el" backwards="0">
                                    <p:tmAbs val="0"/>
                                  </p:iterate>
                                  <p:childTnLst>
                                    <p:set>
                                      <p:cBhvr>
                                        <p:cTn id="34" fill="hold"/>
                                        <p:tgtEl>
                                          <p:spTgt spid="192"/>
                                        </p:tgtEl>
                                        <p:attrNameLst>
                                          <p:attrName>style.visibility</p:attrName>
                                        </p:attrNameLst>
                                      </p:cBhvr>
                                      <p:to>
                                        <p:strVal val="visible"/>
                                      </p:to>
                                    </p:set>
                                    <p:animEffect filter="wipe(left)" transition="in">
                                      <p:cBhvr>
                                        <p:cTn id="35" dur="1000"/>
                                        <p:tgtEl>
                                          <p:spTgt spid="192"/>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xit" presetSubtype="16" presetID="23" grpId="8" fill="hold">
                                  <p:stCondLst>
                                    <p:cond delay="0"/>
                                  </p:stCondLst>
                                  <p:iterate type="el" backwards="0">
                                    <p:tmAbs val="0"/>
                                  </p:iterate>
                                  <p:childTnLst>
                                    <p:anim calcmode="lin" valueType="num">
                                      <p:cBhvr>
                                        <p:cTn id="39" dur="2500" fill="hold"/>
                                        <p:tgtEl>
                                          <p:spTgt spid="193"/>
                                        </p:tgtEl>
                                        <p:attrNameLst>
                                          <p:attrName>ppt_w</p:attrName>
                                        </p:attrNameLst>
                                      </p:cBhvr>
                                      <p:tavLst>
                                        <p:tav tm="0">
                                          <p:val>
                                            <p:strVal val="ppt_w"/>
                                          </p:val>
                                        </p:tav>
                                        <p:tav tm="100000">
                                          <p:val>
                                            <p:fltVal val="0"/>
                                          </p:val>
                                        </p:tav>
                                      </p:tavLst>
                                    </p:anim>
                                    <p:anim calcmode="lin" valueType="num">
                                      <p:cBhvr>
                                        <p:cTn id="40" dur="2500" fill="hold"/>
                                        <p:tgtEl>
                                          <p:spTgt spid="193"/>
                                        </p:tgtEl>
                                        <p:attrNameLst>
                                          <p:attrName>ppt_h</p:attrName>
                                        </p:attrNameLst>
                                      </p:cBhvr>
                                      <p:tavLst>
                                        <p:tav tm="0">
                                          <p:val>
                                            <p:strVal val="ppt_h"/>
                                          </p:val>
                                        </p:tav>
                                        <p:tav tm="100000">
                                          <p:val>
                                            <p:fltVal val="0"/>
                                          </p:val>
                                        </p:tav>
                                      </p:tavLst>
                                    </p:anim>
                                    <p:set>
                                      <p:cBhvr>
                                        <p:cTn id="41" fill="hold">
                                          <p:stCondLst>
                                            <p:cond delay="2499"/>
                                          </p:stCondLst>
                                        </p:cTn>
                                        <p:tgtEl>
                                          <p:spTgt spid="1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2"/>
      <p:bldP build="whole" bldLvl="1" animBg="1" rev="0" advAuto="0" spid="188" grpId="3"/>
      <p:bldP build="whole" bldLvl="1" animBg="1" rev="0" advAuto="0" spid="192" grpId="7"/>
      <p:bldP build="whole" bldLvl="1" animBg="1" rev="0" advAuto="0" spid="184" grpId="5"/>
      <p:bldP build="whole" bldLvl="1" animBg="1" rev="0" advAuto="0" spid="190" grpId="4"/>
      <p:bldP build="whole" bldLvl="1" animBg="1" rev="0" advAuto="0" spid="191" grpId="6"/>
      <p:bldP build="whole" bldLvl="1" animBg="1" rev="0" advAuto="0" spid="193" grpId="8"/>
      <p:bldP build="whole" bldLvl="1" animBg="1" rev="0" advAuto="0" spid="19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共感的コミュニケーション　　</a:t>
            </a:r>
          </a:p>
        </p:txBody>
      </p:sp>
      <p:sp>
        <p:nvSpPr>
          <p:cNvPr id="197" name="Shape 197"/>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198" name="Shape 198"/>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203" name="Group 203"/>
          <p:cNvGrpSpPr/>
          <p:nvPr/>
        </p:nvGrpSpPr>
        <p:grpSpPr>
          <a:xfrm>
            <a:off x="7890025" y="3785658"/>
            <a:ext cx="2032940" cy="1085689"/>
            <a:chOff x="0" y="-53881"/>
            <a:chExt cx="2032939" cy="1085688"/>
          </a:xfrm>
        </p:grpSpPr>
        <p:grpSp>
          <p:nvGrpSpPr>
            <p:cNvPr id="201" name="Group 201"/>
            <p:cNvGrpSpPr/>
            <p:nvPr/>
          </p:nvGrpSpPr>
          <p:grpSpPr>
            <a:xfrm>
              <a:off x="10373" y="-53882"/>
              <a:ext cx="2012193" cy="1085689"/>
              <a:chOff x="-53881" y="-53881"/>
              <a:chExt cx="2012191" cy="1085688"/>
            </a:xfrm>
          </p:grpSpPr>
          <p:sp>
            <p:nvSpPr>
              <p:cNvPr id="200" name="Shape 200"/>
              <p:cNvSpPr/>
              <p:nvPr/>
            </p:nvSpPr>
            <p:spPr>
              <a:xfrm>
                <a:off x="0" y="0"/>
                <a:ext cx="1904429" cy="977925"/>
              </a:xfrm>
              <a:prstGeom prst="roundRect">
                <a:avLst>
                  <a:gd name="adj" fmla="val 17617"/>
                </a:avLst>
              </a:prstGeom>
              <a:solidFill>
                <a:srgbClr val="FFFFFF"/>
              </a:solidFill>
              <a:ln>
                <a:noFill/>
              </a:ln>
              <a:effectLst/>
            </p:spPr>
            <p:txBody>
              <a:bodyPr wrap="square" lIns="0" tIns="0" rIns="0" bIns="0" numCol="1" anchor="ctr">
                <a:noAutofit/>
              </a:bodyPr>
              <a:lstStyle/>
              <a:p>
                <a:pPr lvl="0">
                  <a:defRPr sz="2400"/>
                </a:pPr>
              </a:p>
            </p:txBody>
          </p:sp>
          <p:pic>
            <p:nvPicPr>
              <p:cNvPr id="199" name=""/>
              <p:cNvPicPr/>
              <p:nvPr/>
            </p:nvPicPr>
            <p:blipFill>
              <a:blip r:embed="rId4">
                <a:extLst/>
              </a:blip>
              <a:stretch>
                <a:fillRect/>
              </a:stretch>
            </p:blipFill>
            <p:spPr>
              <a:xfrm>
                <a:off x="-53882" y="-53882"/>
                <a:ext cx="2012192" cy="1085689"/>
              </a:xfrm>
              <a:prstGeom prst="rect">
                <a:avLst/>
              </a:prstGeom>
              <a:effectLst/>
            </p:spPr>
          </p:pic>
        </p:grpSp>
        <p:sp>
          <p:nvSpPr>
            <p:cNvPr id="202" name="Shape 202"/>
            <p:cNvSpPr/>
            <p:nvPr/>
          </p:nvSpPr>
          <p:spPr>
            <a:xfrm>
              <a:off x="0" y="201824"/>
              <a:ext cx="2032940" cy="57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700"/>
              </a:lvl1pPr>
            </a:lstStyle>
            <a:p>
              <a:pPr lvl="0">
                <a:defRPr sz="1800"/>
              </a:pPr>
              <a:r>
                <a:rPr sz="3700"/>
                <a:t>発見　　</a:t>
              </a:r>
            </a:p>
          </p:txBody>
        </p:sp>
      </p:grpSp>
      <p:grpSp>
        <p:nvGrpSpPr>
          <p:cNvPr id="208" name="Group 208"/>
          <p:cNvGrpSpPr/>
          <p:nvPr/>
        </p:nvGrpSpPr>
        <p:grpSpPr>
          <a:xfrm>
            <a:off x="1320216" y="6876144"/>
            <a:ext cx="2623535" cy="1038502"/>
            <a:chOff x="-53881" y="-53881"/>
            <a:chExt cx="2623534" cy="1038501"/>
          </a:xfrm>
        </p:grpSpPr>
        <p:grpSp>
          <p:nvGrpSpPr>
            <p:cNvPr id="206" name="Group 206"/>
            <p:cNvGrpSpPr/>
            <p:nvPr/>
          </p:nvGrpSpPr>
          <p:grpSpPr>
            <a:xfrm>
              <a:off x="-53882" y="-53882"/>
              <a:ext cx="2623535" cy="1038502"/>
              <a:chOff x="-53881" y="-53881"/>
              <a:chExt cx="2623534" cy="1038501"/>
            </a:xfrm>
          </p:grpSpPr>
          <p:sp>
            <p:nvSpPr>
              <p:cNvPr id="205" name="Shape 205"/>
              <p:cNvSpPr/>
              <p:nvPr/>
            </p:nvSpPr>
            <p:spPr>
              <a:xfrm>
                <a:off x="0" y="0"/>
                <a:ext cx="2515772" cy="930739"/>
              </a:xfrm>
              <a:prstGeom prst="wedgeEllipseCallout">
                <a:avLst>
                  <a:gd name="adj1" fmla="val 30835"/>
                  <a:gd name="adj2" fmla="val -35960"/>
                </a:avLst>
              </a:prstGeom>
              <a:solidFill>
                <a:srgbClr val="FFFFFF"/>
              </a:solidFill>
              <a:ln>
                <a:noFill/>
              </a:ln>
              <a:effectLst/>
            </p:spPr>
            <p:txBody>
              <a:bodyPr wrap="square" lIns="0" tIns="0" rIns="0" bIns="0" numCol="1" anchor="ctr">
                <a:noAutofit/>
              </a:bodyPr>
              <a:lstStyle/>
              <a:p>
                <a:pPr lvl="0">
                  <a:defRPr sz="2400"/>
                </a:pPr>
              </a:p>
            </p:txBody>
          </p:sp>
          <p:pic>
            <p:nvPicPr>
              <p:cNvPr id="204" name=""/>
              <p:cNvPicPr/>
              <p:nvPr/>
            </p:nvPicPr>
            <p:blipFill>
              <a:blip r:embed="rId5">
                <a:extLst/>
              </a:blip>
              <a:stretch>
                <a:fillRect/>
              </a:stretch>
            </p:blipFill>
            <p:spPr>
              <a:xfrm>
                <a:off x="-53882" y="-53882"/>
                <a:ext cx="2623535" cy="1038502"/>
              </a:xfrm>
              <a:prstGeom prst="rect">
                <a:avLst/>
              </a:prstGeom>
              <a:effectLst/>
            </p:spPr>
          </p:pic>
        </p:grpSp>
        <p:sp>
          <p:nvSpPr>
            <p:cNvPr id="207" name="Shape 207"/>
            <p:cNvSpPr/>
            <p:nvPr/>
          </p:nvSpPr>
          <p:spPr>
            <a:xfrm>
              <a:off x="316253" y="160369"/>
              <a:ext cx="1883284" cy="552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500"/>
              </a:lvl1pPr>
            </a:lstStyle>
            <a:p>
              <a:pPr lvl="0">
                <a:defRPr sz="1800"/>
              </a:pPr>
              <a:r>
                <a:rPr sz="3500"/>
                <a:t>真の感情</a:t>
              </a:r>
            </a:p>
          </p:txBody>
        </p:sp>
      </p:grpSp>
      <p:sp>
        <p:nvSpPr>
          <p:cNvPr id="209" name="Shape 209"/>
          <p:cNvSpPr/>
          <p:nvPr/>
        </p:nvSpPr>
        <p:spPr>
          <a:xfrm flipV="1">
            <a:off x="5354216" y="4427884"/>
            <a:ext cx="2720806" cy="1926019"/>
          </a:xfrm>
          <a:prstGeom prst="line">
            <a:avLst/>
          </a:prstGeom>
          <a:ln w="76200">
            <a:solidFill/>
            <a:miter lim="400000"/>
            <a:tailEnd type="triangle"/>
          </a:ln>
        </p:spPr>
        <p:txBody>
          <a:bodyPr lIns="0" tIns="0" rIns="0" bIns="0" anchor="ctr"/>
          <a:lstStyle/>
          <a:p>
            <a:pPr lvl="0">
              <a:defRPr sz="2400"/>
            </a:pPr>
          </a:p>
        </p:txBody>
      </p:sp>
      <p:grpSp>
        <p:nvGrpSpPr>
          <p:cNvPr id="214" name="Group 214"/>
          <p:cNvGrpSpPr/>
          <p:nvPr/>
        </p:nvGrpSpPr>
        <p:grpSpPr>
          <a:xfrm>
            <a:off x="2712093" y="6270306"/>
            <a:ext cx="3917356" cy="1651898"/>
            <a:chOff x="0" y="-53881"/>
            <a:chExt cx="3917354" cy="1651897"/>
          </a:xfrm>
        </p:grpSpPr>
        <p:grpSp>
          <p:nvGrpSpPr>
            <p:cNvPr id="212" name="Group 212"/>
            <p:cNvGrpSpPr/>
            <p:nvPr/>
          </p:nvGrpSpPr>
          <p:grpSpPr>
            <a:xfrm>
              <a:off x="832646" y="-53882"/>
              <a:ext cx="2252062" cy="1237020"/>
              <a:chOff x="-53881" y="-53881"/>
              <a:chExt cx="2252060" cy="1237019"/>
            </a:xfrm>
          </p:grpSpPr>
          <p:sp>
            <p:nvSpPr>
              <p:cNvPr id="211" name="Shape 211"/>
              <p:cNvSpPr/>
              <p:nvPr/>
            </p:nvSpPr>
            <p:spPr>
              <a:xfrm>
                <a:off x="0" y="0"/>
                <a:ext cx="2144298" cy="1129257"/>
              </a:xfrm>
              <a:prstGeom prst="roundRect">
                <a:avLst>
                  <a:gd name="adj" fmla="val 29398"/>
                </a:avLst>
              </a:prstGeom>
              <a:solidFill>
                <a:srgbClr val="FFFFFF"/>
              </a:solidFill>
              <a:ln>
                <a:noFill/>
              </a:ln>
              <a:effectLst/>
            </p:spPr>
            <p:txBody>
              <a:bodyPr wrap="square" lIns="0" tIns="0" rIns="0" bIns="0" numCol="1" anchor="ctr">
                <a:noAutofit/>
              </a:bodyPr>
              <a:lstStyle/>
              <a:p>
                <a:pPr lvl="0">
                  <a:defRPr sz="2400"/>
                </a:pPr>
              </a:p>
            </p:txBody>
          </p:sp>
          <p:pic>
            <p:nvPicPr>
              <p:cNvPr id="210" name=""/>
              <p:cNvPicPr/>
              <p:nvPr/>
            </p:nvPicPr>
            <p:blipFill>
              <a:blip r:embed="rId6">
                <a:extLst/>
              </a:blip>
              <a:stretch>
                <a:fillRect/>
              </a:stretch>
            </p:blipFill>
            <p:spPr>
              <a:xfrm>
                <a:off x="-53882" y="-53882"/>
                <a:ext cx="2252062" cy="1237020"/>
              </a:xfrm>
              <a:prstGeom prst="rect">
                <a:avLst/>
              </a:prstGeom>
              <a:effectLst/>
            </p:spPr>
          </p:pic>
        </p:grpSp>
        <p:sp>
          <p:nvSpPr>
            <p:cNvPr id="213" name="Shape 213"/>
            <p:cNvSpPr/>
            <p:nvPr/>
          </p:nvSpPr>
          <p:spPr>
            <a:xfrm>
              <a:off x="0" y="93076"/>
              <a:ext cx="3917355" cy="1504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sz="2700"/>
                <a:t>発言・行動</a:t>
              </a:r>
              <a:endParaRPr sz="2700"/>
            </a:p>
            <a:p>
              <a:pPr lvl="0">
                <a:defRPr sz="1800"/>
              </a:pPr>
              <a:r>
                <a:rPr sz="2700"/>
                <a:t>態度・表情</a:t>
              </a:r>
              <a:endParaRPr sz="2700"/>
            </a:p>
            <a:p>
              <a:pPr lvl="0">
                <a:defRPr sz="1800"/>
              </a:pPr>
              <a:r>
                <a:rPr sz="2700"/>
                <a:t>　　</a:t>
              </a:r>
            </a:p>
          </p:txBody>
        </p:sp>
      </p:grpSp>
      <p:sp>
        <p:nvSpPr>
          <p:cNvPr id="216" name="Shape 216"/>
          <p:cNvSpPr/>
          <p:nvPr/>
        </p:nvSpPr>
        <p:spPr>
          <a:xfrm>
            <a:off x="2352184" y="4311898"/>
            <a:ext cx="5537842" cy="2585628"/>
          </a:xfrm>
          <a:custGeom>
            <a:avLst/>
            <a:gdLst/>
            <a:ahLst/>
            <a:cxnLst>
              <a:cxn ang="0">
                <a:pos x="wd2" y="hd2"/>
              </a:cxn>
              <a:cxn ang="5400000">
                <a:pos x="wd2" y="hd2"/>
              </a:cxn>
              <a:cxn ang="10800000">
                <a:pos x="wd2" y="hd2"/>
              </a:cxn>
              <a:cxn ang="16200000">
                <a:pos x="wd2" y="hd2"/>
              </a:cxn>
            </a:cxnLst>
            <a:rect l="0" t="0" r="r" b="b"/>
            <a:pathLst>
              <a:path w="20071" h="21577" fill="norm" stroke="1" extrusionOk="0">
                <a:moveTo>
                  <a:pt x="298" y="21577"/>
                </a:moveTo>
                <a:cubicBezTo>
                  <a:pt x="-1529" y="7169"/>
                  <a:pt x="5062" y="-23"/>
                  <a:pt x="20071" y="1"/>
                </a:cubicBezTo>
              </a:path>
            </a:pathLst>
          </a:custGeom>
          <a:ln w="38100">
            <a:solidFill/>
            <a:custDash>
              <a:ds d="200000" sp="200000"/>
            </a:custDash>
            <a:miter lim="400000"/>
            <a:headEnd type="triangle"/>
          </a:ln>
        </p:spPr>
        <p:txBody>
          <a:bodyPr/>
          <a:lstStyle/>
          <a:p>
            <a:pPr lvl="0"/>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「共感的 ≠ 同情的」に注意　　</a:t>
            </a:r>
          </a:p>
        </p:txBody>
      </p:sp>
      <p:sp>
        <p:nvSpPr>
          <p:cNvPr id="219" name="Shape 219"/>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220" name="Shape 220"/>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225" name="Group 225"/>
          <p:cNvGrpSpPr/>
          <p:nvPr/>
        </p:nvGrpSpPr>
        <p:grpSpPr>
          <a:xfrm>
            <a:off x="794076" y="6067747"/>
            <a:ext cx="2321327" cy="1581079"/>
            <a:chOff x="-53881" y="-53881"/>
            <a:chExt cx="2321326" cy="1581078"/>
          </a:xfrm>
        </p:grpSpPr>
        <p:grpSp>
          <p:nvGrpSpPr>
            <p:cNvPr id="223" name="Group 223"/>
            <p:cNvGrpSpPr/>
            <p:nvPr/>
          </p:nvGrpSpPr>
          <p:grpSpPr>
            <a:xfrm flipH="1">
              <a:off x="-53882" y="-53882"/>
              <a:ext cx="2321328" cy="1581079"/>
              <a:chOff x="-53881" y="-53881"/>
              <a:chExt cx="2321326" cy="1581078"/>
            </a:xfrm>
          </p:grpSpPr>
          <p:sp>
            <p:nvSpPr>
              <p:cNvPr id="222" name="Shape 222"/>
              <p:cNvSpPr/>
              <p:nvPr/>
            </p:nvSpPr>
            <p:spPr>
              <a:xfrm>
                <a:off x="0" y="0"/>
                <a:ext cx="2213564" cy="1473315"/>
              </a:xfrm>
              <a:prstGeom prst="wedgeEllipseCallout">
                <a:avLst>
                  <a:gd name="adj1" fmla="val -25210"/>
                  <a:gd name="adj2" fmla="val 36582"/>
                </a:avLst>
              </a:prstGeom>
              <a:solidFill>
                <a:srgbClr val="FFFFFF">
                  <a:alpha val="60934"/>
                </a:srgbClr>
              </a:solidFill>
              <a:ln>
                <a:noFill/>
              </a:ln>
              <a:effectLst/>
            </p:spPr>
            <p:txBody>
              <a:bodyPr wrap="square" lIns="0" tIns="0" rIns="0" bIns="0" numCol="1" anchor="b">
                <a:noAutofit/>
              </a:bodyPr>
              <a:lstStyle/>
              <a:p>
                <a:pPr lvl="0">
                  <a:defRPr sz="2600"/>
                </a:pPr>
              </a:p>
            </p:txBody>
          </p:sp>
          <p:pic>
            <p:nvPicPr>
              <p:cNvPr id="221" name=""/>
              <p:cNvPicPr/>
              <p:nvPr/>
            </p:nvPicPr>
            <p:blipFill>
              <a:blip r:embed="rId4">
                <a:alphaModFix amt="60934"/>
                <a:extLst/>
              </a:blip>
              <a:stretch>
                <a:fillRect/>
              </a:stretch>
            </p:blipFill>
            <p:spPr>
              <a:xfrm>
                <a:off x="-53882" y="-53882"/>
                <a:ext cx="2321328" cy="1581079"/>
              </a:xfrm>
              <a:prstGeom prst="rect">
                <a:avLst/>
              </a:prstGeom>
              <a:effectLst/>
            </p:spPr>
          </p:pic>
        </p:grpSp>
        <p:sp>
          <p:nvSpPr>
            <p:cNvPr id="224" name="Shape 224"/>
            <p:cNvSpPr/>
            <p:nvPr/>
          </p:nvSpPr>
          <p:spPr>
            <a:xfrm>
              <a:off x="154930" y="441221"/>
              <a:ext cx="19431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600"/>
                <a:t>内的経験</a:t>
              </a:r>
            </a:p>
          </p:txBody>
        </p:sp>
      </p:grpSp>
      <p:grpSp>
        <p:nvGrpSpPr>
          <p:cNvPr id="230" name="Group 230"/>
          <p:cNvGrpSpPr/>
          <p:nvPr/>
        </p:nvGrpSpPr>
        <p:grpSpPr>
          <a:xfrm>
            <a:off x="7890025" y="3785658"/>
            <a:ext cx="2032940" cy="1085689"/>
            <a:chOff x="0" y="-53881"/>
            <a:chExt cx="2032939" cy="1085688"/>
          </a:xfrm>
        </p:grpSpPr>
        <p:grpSp>
          <p:nvGrpSpPr>
            <p:cNvPr id="228" name="Group 228"/>
            <p:cNvGrpSpPr/>
            <p:nvPr/>
          </p:nvGrpSpPr>
          <p:grpSpPr>
            <a:xfrm>
              <a:off x="10373" y="-53882"/>
              <a:ext cx="2012193" cy="1085689"/>
              <a:chOff x="-53881" y="-53881"/>
              <a:chExt cx="2012191" cy="1085688"/>
            </a:xfrm>
          </p:grpSpPr>
          <p:sp>
            <p:nvSpPr>
              <p:cNvPr id="227" name="Shape 227"/>
              <p:cNvSpPr/>
              <p:nvPr/>
            </p:nvSpPr>
            <p:spPr>
              <a:xfrm>
                <a:off x="0" y="0"/>
                <a:ext cx="1904429" cy="977925"/>
              </a:xfrm>
              <a:prstGeom prst="roundRect">
                <a:avLst>
                  <a:gd name="adj" fmla="val 17617"/>
                </a:avLst>
              </a:prstGeom>
              <a:solidFill>
                <a:srgbClr val="FFFFFF"/>
              </a:solidFill>
              <a:ln>
                <a:noFill/>
              </a:ln>
              <a:effectLst/>
            </p:spPr>
            <p:txBody>
              <a:bodyPr wrap="square" lIns="0" tIns="0" rIns="0" bIns="0" numCol="1" anchor="ctr">
                <a:noAutofit/>
              </a:bodyPr>
              <a:lstStyle/>
              <a:p>
                <a:pPr lvl="0">
                  <a:defRPr sz="2400"/>
                </a:pPr>
              </a:p>
            </p:txBody>
          </p:sp>
          <p:pic>
            <p:nvPicPr>
              <p:cNvPr id="226" name=""/>
              <p:cNvPicPr/>
              <p:nvPr/>
            </p:nvPicPr>
            <p:blipFill>
              <a:blip r:embed="rId5">
                <a:extLst/>
              </a:blip>
              <a:stretch>
                <a:fillRect/>
              </a:stretch>
            </p:blipFill>
            <p:spPr>
              <a:xfrm>
                <a:off x="-53882" y="-53882"/>
                <a:ext cx="2012192" cy="1085689"/>
              </a:xfrm>
              <a:prstGeom prst="rect">
                <a:avLst/>
              </a:prstGeom>
              <a:effectLst/>
            </p:spPr>
          </p:pic>
        </p:grpSp>
        <p:sp>
          <p:nvSpPr>
            <p:cNvPr id="229" name="Shape 229"/>
            <p:cNvSpPr/>
            <p:nvPr/>
          </p:nvSpPr>
          <p:spPr>
            <a:xfrm>
              <a:off x="0" y="201824"/>
              <a:ext cx="2032940" cy="57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700"/>
              </a:lvl1pPr>
            </a:lstStyle>
            <a:p>
              <a:pPr lvl="0">
                <a:defRPr sz="1800"/>
              </a:pPr>
              <a:r>
                <a:rPr sz="3700"/>
                <a:t>同情　　</a:t>
              </a:r>
            </a:p>
          </p:txBody>
        </p:sp>
      </p:grpSp>
      <p:grpSp>
        <p:nvGrpSpPr>
          <p:cNvPr id="233" name="Group 233"/>
          <p:cNvGrpSpPr/>
          <p:nvPr/>
        </p:nvGrpSpPr>
        <p:grpSpPr>
          <a:xfrm>
            <a:off x="3549796" y="3010147"/>
            <a:ext cx="2623554" cy="1369430"/>
            <a:chOff x="-53881" y="-53881"/>
            <a:chExt cx="2623553" cy="1369428"/>
          </a:xfrm>
        </p:grpSpPr>
        <p:sp>
          <p:nvSpPr>
            <p:cNvPr id="232" name="Shape 232"/>
            <p:cNvSpPr/>
            <p:nvPr/>
          </p:nvSpPr>
          <p:spPr>
            <a:xfrm>
              <a:off x="0" y="0"/>
              <a:ext cx="2515772" cy="1218876"/>
            </a:xfrm>
            <a:prstGeom prst="wedgeEllipseCallout">
              <a:avLst>
                <a:gd name="adj1" fmla="val -35263"/>
                <a:gd name="adj2" fmla="val 53521"/>
              </a:avLst>
            </a:prstGeom>
            <a:solidFill>
              <a:srgbClr val="FFFFFF"/>
            </a:solidFill>
            <a:ln>
              <a:noFill/>
            </a:ln>
            <a:effectLst/>
          </p:spPr>
          <p:txBody>
            <a:bodyPr wrap="square" lIns="0" tIns="0" rIns="0" bIns="0" numCol="1" anchor="ctr">
              <a:noAutofit/>
            </a:bodyPr>
            <a:lstStyle/>
            <a:p>
              <a:pPr lvl="0">
                <a:defRPr sz="2400"/>
              </a:pPr>
            </a:p>
          </p:txBody>
        </p:sp>
        <p:pic>
          <p:nvPicPr>
            <p:cNvPr id="231" name=""/>
            <p:cNvPicPr/>
            <p:nvPr/>
          </p:nvPicPr>
          <p:blipFill>
            <a:blip r:embed="rId6">
              <a:extLst/>
            </a:blip>
            <a:stretch>
              <a:fillRect/>
            </a:stretch>
          </p:blipFill>
          <p:spPr>
            <a:xfrm>
              <a:off x="-53882" y="-53882"/>
              <a:ext cx="2623555" cy="1369430"/>
            </a:xfrm>
            <a:prstGeom prst="rect">
              <a:avLst/>
            </a:prstGeom>
            <a:effectLst/>
          </p:spPr>
        </p:pic>
      </p:grpSp>
      <p:sp>
        <p:nvSpPr>
          <p:cNvPr id="234" name="Shape 234"/>
          <p:cNvSpPr/>
          <p:nvPr/>
        </p:nvSpPr>
        <p:spPr>
          <a:xfrm>
            <a:off x="3919931" y="3327944"/>
            <a:ext cx="1883284"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a:lvl1pPr>
          </a:lstStyle>
          <a:p>
            <a:pPr lvl="0">
              <a:defRPr sz="1800"/>
            </a:pPr>
            <a:r>
              <a:rPr sz="5000"/>
              <a:t>感情</a:t>
            </a:r>
          </a:p>
        </p:txBody>
      </p:sp>
      <p:sp>
        <p:nvSpPr>
          <p:cNvPr id="246" name="Shape 246"/>
          <p:cNvSpPr/>
          <p:nvPr/>
        </p:nvSpPr>
        <p:spPr>
          <a:xfrm>
            <a:off x="2187177" y="4064490"/>
            <a:ext cx="1637596" cy="21526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782" y="11666"/>
                  <a:pt x="10982" y="4466"/>
                  <a:pt x="21600" y="0"/>
                </a:cubicBezTo>
              </a:path>
            </a:pathLst>
          </a:custGeom>
          <a:ln w="76200">
            <a:solidFill/>
            <a:custDash>
              <a:ds d="200000" sp="200000"/>
            </a:custDash>
            <a:miter lim="400000"/>
            <a:tailEnd type="triangle"/>
          </a:ln>
        </p:spPr>
        <p:txBody>
          <a:bodyPr/>
          <a:lstStyle/>
          <a:p>
            <a:pPr lvl="0"/>
          </a:p>
        </p:txBody>
      </p:sp>
      <p:sp>
        <p:nvSpPr>
          <p:cNvPr id="236" name="Shape 236"/>
          <p:cNvSpPr/>
          <p:nvPr/>
        </p:nvSpPr>
        <p:spPr>
          <a:xfrm>
            <a:off x="5872012" y="3789895"/>
            <a:ext cx="2203010" cy="637990"/>
          </a:xfrm>
          <a:prstGeom prst="line">
            <a:avLst/>
          </a:prstGeom>
          <a:ln w="76200">
            <a:solidFill/>
            <a:miter lim="400000"/>
            <a:tailEnd type="triangle"/>
          </a:ln>
        </p:spPr>
        <p:txBody>
          <a:bodyPr lIns="0" tIns="0" rIns="0" bIns="0" anchor="ctr"/>
          <a:lstStyle/>
          <a:p>
            <a:pPr lvl="0">
              <a:defRPr sz="2400"/>
            </a:pPr>
          </a:p>
        </p:txBody>
      </p:sp>
      <p:sp>
        <p:nvSpPr>
          <p:cNvPr id="237" name="Shape 237"/>
          <p:cNvSpPr/>
          <p:nvPr/>
        </p:nvSpPr>
        <p:spPr>
          <a:xfrm>
            <a:off x="6349164" y="3453562"/>
            <a:ext cx="1638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強い影響</a:t>
            </a:r>
          </a:p>
        </p:txBody>
      </p:sp>
      <p:grpSp>
        <p:nvGrpSpPr>
          <p:cNvPr id="240" name="Group 240"/>
          <p:cNvGrpSpPr/>
          <p:nvPr/>
        </p:nvGrpSpPr>
        <p:grpSpPr>
          <a:xfrm flipH="1">
            <a:off x="4479993" y="6011022"/>
            <a:ext cx="3903010" cy="1143211"/>
            <a:chOff x="-93498" y="-53881"/>
            <a:chExt cx="3903008" cy="1143209"/>
          </a:xfrm>
        </p:grpSpPr>
        <p:sp>
          <p:nvSpPr>
            <p:cNvPr id="239" name="Shape 239"/>
            <p:cNvSpPr/>
            <p:nvPr/>
          </p:nvSpPr>
          <p:spPr>
            <a:xfrm>
              <a:off x="0" y="0"/>
              <a:ext cx="3755629" cy="1035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06" y="0"/>
                  </a:moveTo>
                  <a:cubicBezTo>
                    <a:pt x="3758" y="0"/>
                    <a:pt x="2694" y="2791"/>
                    <a:pt x="2251" y="6739"/>
                  </a:cubicBezTo>
                  <a:lnTo>
                    <a:pt x="0" y="9902"/>
                  </a:lnTo>
                  <a:lnTo>
                    <a:pt x="2166" y="13876"/>
                  </a:lnTo>
                  <a:cubicBezTo>
                    <a:pt x="2533" y="18332"/>
                    <a:pt x="3658" y="21600"/>
                    <a:pt x="5006" y="21600"/>
                  </a:cubicBezTo>
                  <a:lnTo>
                    <a:pt x="18624" y="21600"/>
                  </a:lnTo>
                  <a:cubicBezTo>
                    <a:pt x="20268" y="21600"/>
                    <a:pt x="21600" y="16770"/>
                    <a:pt x="21600" y="10804"/>
                  </a:cubicBezTo>
                  <a:cubicBezTo>
                    <a:pt x="21600" y="4839"/>
                    <a:pt x="20268" y="0"/>
                    <a:pt x="18624" y="0"/>
                  </a:cubicBezTo>
                  <a:lnTo>
                    <a:pt x="5006" y="0"/>
                  </a:lnTo>
                  <a:close/>
                </a:path>
              </a:pathLst>
            </a:custGeom>
            <a:solidFill>
              <a:srgbClr val="FFFFFF"/>
            </a:solidFill>
            <a:ln>
              <a:noFill/>
            </a:ln>
            <a:effectLst/>
          </p:spPr>
          <p:txBody>
            <a:bodyPr wrap="square" lIns="0" tIns="0" rIns="0" bIns="0" numCol="1" anchor="ctr">
              <a:noAutofit/>
            </a:bodyPr>
            <a:lstStyle/>
            <a:p>
              <a:pPr lvl="0">
                <a:defRPr sz="2400"/>
              </a:pPr>
            </a:p>
          </p:txBody>
        </p:sp>
        <p:pic>
          <p:nvPicPr>
            <p:cNvPr id="238" name=""/>
            <p:cNvPicPr/>
            <p:nvPr/>
          </p:nvPicPr>
          <p:blipFill>
            <a:blip r:embed="rId7">
              <a:extLst/>
            </a:blip>
            <a:stretch>
              <a:fillRect/>
            </a:stretch>
          </p:blipFill>
          <p:spPr>
            <a:xfrm>
              <a:off x="-93499" y="-53882"/>
              <a:ext cx="3903009" cy="1143211"/>
            </a:xfrm>
            <a:prstGeom prst="rect">
              <a:avLst/>
            </a:prstGeom>
            <a:effectLst/>
          </p:spPr>
        </p:pic>
      </p:grpSp>
      <p:sp>
        <p:nvSpPr>
          <p:cNvPr id="241" name="Shape 241"/>
          <p:cNvSpPr/>
          <p:nvPr/>
        </p:nvSpPr>
        <p:spPr>
          <a:xfrm>
            <a:off x="4655517" y="6417533"/>
            <a:ext cx="3213953" cy="33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vl1pPr>
          </a:lstStyle>
          <a:p>
            <a:pPr lvl="0"/>
            <a:r>
              <a:t>あなたは正しいと思いますよ。</a:t>
            </a:r>
          </a:p>
        </p:txBody>
      </p:sp>
      <p:grpSp>
        <p:nvGrpSpPr>
          <p:cNvPr id="244" name="Group 244"/>
          <p:cNvGrpSpPr/>
          <p:nvPr/>
        </p:nvGrpSpPr>
        <p:grpSpPr>
          <a:xfrm flipH="1">
            <a:off x="4480016" y="4826949"/>
            <a:ext cx="3903010" cy="1143211"/>
            <a:chOff x="-93498" y="-53881"/>
            <a:chExt cx="3903008" cy="1143209"/>
          </a:xfrm>
        </p:grpSpPr>
        <p:sp>
          <p:nvSpPr>
            <p:cNvPr id="243" name="Shape 243"/>
            <p:cNvSpPr/>
            <p:nvPr/>
          </p:nvSpPr>
          <p:spPr>
            <a:xfrm>
              <a:off x="0" y="0"/>
              <a:ext cx="3755629" cy="1035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06" y="0"/>
                  </a:moveTo>
                  <a:cubicBezTo>
                    <a:pt x="3758" y="0"/>
                    <a:pt x="2694" y="2791"/>
                    <a:pt x="2251" y="6739"/>
                  </a:cubicBezTo>
                  <a:lnTo>
                    <a:pt x="0" y="9902"/>
                  </a:lnTo>
                  <a:lnTo>
                    <a:pt x="2164" y="13876"/>
                  </a:lnTo>
                  <a:cubicBezTo>
                    <a:pt x="2530" y="18335"/>
                    <a:pt x="3657" y="21600"/>
                    <a:pt x="5006" y="21600"/>
                  </a:cubicBezTo>
                  <a:lnTo>
                    <a:pt x="18624" y="21600"/>
                  </a:lnTo>
                  <a:cubicBezTo>
                    <a:pt x="20268" y="21600"/>
                    <a:pt x="21600" y="16770"/>
                    <a:pt x="21600" y="10804"/>
                  </a:cubicBezTo>
                  <a:cubicBezTo>
                    <a:pt x="21600" y="4839"/>
                    <a:pt x="20268" y="0"/>
                    <a:pt x="18624" y="0"/>
                  </a:cubicBezTo>
                  <a:lnTo>
                    <a:pt x="5006" y="0"/>
                  </a:lnTo>
                  <a:close/>
                </a:path>
              </a:pathLst>
            </a:custGeom>
            <a:solidFill>
              <a:srgbClr val="FFFFFF"/>
            </a:solidFill>
            <a:ln>
              <a:noFill/>
            </a:ln>
            <a:effectLst/>
          </p:spPr>
          <p:txBody>
            <a:bodyPr wrap="square" lIns="0" tIns="0" rIns="0" bIns="0" numCol="1" anchor="ctr">
              <a:noAutofit/>
            </a:bodyPr>
            <a:lstStyle/>
            <a:p>
              <a:pPr lvl="0">
                <a:defRPr sz="2400"/>
              </a:pPr>
            </a:p>
          </p:txBody>
        </p:sp>
        <p:pic>
          <p:nvPicPr>
            <p:cNvPr id="242" name=""/>
            <p:cNvPicPr/>
            <p:nvPr/>
          </p:nvPicPr>
          <p:blipFill>
            <a:blip r:embed="rId8">
              <a:extLst/>
            </a:blip>
            <a:stretch>
              <a:fillRect/>
            </a:stretch>
          </p:blipFill>
          <p:spPr>
            <a:xfrm>
              <a:off x="-93499" y="-53882"/>
              <a:ext cx="3903009" cy="1143211"/>
            </a:xfrm>
            <a:prstGeom prst="rect">
              <a:avLst/>
            </a:prstGeom>
            <a:effectLst/>
          </p:spPr>
        </p:pic>
      </p:grpSp>
      <p:sp>
        <p:nvSpPr>
          <p:cNvPr id="245" name="Shape 245"/>
          <p:cNvSpPr/>
          <p:nvPr/>
        </p:nvSpPr>
        <p:spPr>
          <a:xfrm>
            <a:off x="4655540" y="5062010"/>
            <a:ext cx="3213953"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vl1pPr>
          </a:lstStyle>
          <a:p>
            <a:pPr lvl="0"/>
            <a:r>
              <a:t>あなたの立場だったら、私も同じように感じたでしょう。</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wipe(left)" transition="in">
                                      <p:cBhvr>
                                        <p:cTn id="7" dur="1000"/>
                                        <p:tgtEl>
                                          <p:spTgt spid="246"/>
                                        </p:tgtEl>
                                      </p:cBhvr>
                                    </p:animEffect>
                                  </p:childTnLst>
                                </p:cTn>
                              </p:par>
                            </p:childTnLst>
                          </p:cTn>
                        </p:par>
                        <p:par>
                          <p:cTn id="8" fill="hold">
                            <p:stCondLst>
                              <p:cond delay="1000"/>
                            </p:stCondLst>
                            <p:childTnLst>
                              <p:par>
                                <p:cTn id="9" nodeType="afterEffect" presetClass="entr" presetSubtype="32" presetID="23" grpId="2" fill="hold">
                                  <p:stCondLst>
                                    <p:cond delay="0"/>
                                  </p:stCondLst>
                                  <p:iterate type="el" backwards="0">
                                    <p:tmAbs val="0"/>
                                  </p:iterate>
                                  <p:childTnLst>
                                    <p:set>
                                      <p:cBhvr>
                                        <p:cTn id="10" fill="hold"/>
                                        <p:tgtEl>
                                          <p:spTgt spid="233"/>
                                        </p:tgtEl>
                                        <p:attrNameLst>
                                          <p:attrName>style.visibility</p:attrName>
                                        </p:attrNameLst>
                                      </p:cBhvr>
                                      <p:to>
                                        <p:strVal val="visible"/>
                                      </p:to>
                                    </p:set>
                                    <p:anim calcmode="lin" valueType="num">
                                      <p:cBhvr>
                                        <p:cTn id="11" dur="600" fill="hold"/>
                                        <p:tgtEl>
                                          <p:spTgt spid="233"/>
                                        </p:tgtEl>
                                        <p:attrNameLst>
                                          <p:attrName>ppt_w</p:attrName>
                                        </p:attrNameLst>
                                      </p:cBhvr>
                                      <p:tavLst>
                                        <p:tav tm="0">
                                          <p:val>
                                            <p:fltVal val="0"/>
                                          </p:val>
                                        </p:tav>
                                        <p:tav tm="100000">
                                          <p:val>
                                            <p:strVal val="#ppt_w"/>
                                          </p:val>
                                        </p:tav>
                                      </p:tavLst>
                                    </p:anim>
                                    <p:anim calcmode="lin" valueType="num">
                                      <p:cBhvr>
                                        <p:cTn id="12" dur="600" fill="hold"/>
                                        <p:tgtEl>
                                          <p:spTgt spid="233"/>
                                        </p:tgtEl>
                                        <p:attrNameLst>
                                          <p:attrName>ppt_h</p:attrName>
                                        </p:attrNameLst>
                                      </p:cBhvr>
                                      <p:tavLst>
                                        <p:tav tm="0">
                                          <p:val>
                                            <p:fltVal val="0"/>
                                          </p:val>
                                        </p:tav>
                                        <p:tav tm="100000">
                                          <p:val>
                                            <p:strVal val="#ppt_h"/>
                                          </p:val>
                                        </p:tav>
                                      </p:tavLst>
                                    </p:anim>
                                  </p:childTnLst>
                                </p:cTn>
                              </p:par>
                            </p:childTnLst>
                          </p:cTn>
                        </p:par>
                        <p:par>
                          <p:cTn id="13" fill="hold">
                            <p:stCondLst>
                              <p:cond delay="1600"/>
                            </p:stCondLst>
                            <p:childTnLst>
                              <p:par>
                                <p:cTn id="14" nodeType="afterEffect" presetClass="entr" presetSubtype="32" presetID="23" grpId="3" fill="hold">
                                  <p:stCondLst>
                                    <p:cond delay="0"/>
                                  </p:stCondLst>
                                  <p:iterate type="el" backwards="0">
                                    <p:tmAbs val="0"/>
                                  </p:iterate>
                                  <p:childTnLst>
                                    <p:set>
                                      <p:cBhvr>
                                        <p:cTn id="15" fill="hold"/>
                                        <p:tgtEl>
                                          <p:spTgt spid="234"/>
                                        </p:tgtEl>
                                        <p:attrNameLst>
                                          <p:attrName>style.visibility</p:attrName>
                                        </p:attrNameLst>
                                      </p:cBhvr>
                                      <p:to>
                                        <p:strVal val="visible"/>
                                      </p:to>
                                    </p:set>
                                    <p:anim calcmode="lin" valueType="num">
                                      <p:cBhvr>
                                        <p:cTn id="16" dur="600" fill="hold"/>
                                        <p:tgtEl>
                                          <p:spTgt spid="234"/>
                                        </p:tgtEl>
                                        <p:attrNameLst>
                                          <p:attrName>ppt_w</p:attrName>
                                        </p:attrNameLst>
                                      </p:cBhvr>
                                      <p:tavLst>
                                        <p:tav tm="0">
                                          <p:val>
                                            <p:fltVal val="0"/>
                                          </p:val>
                                        </p:tav>
                                        <p:tav tm="100000">
                                          <p:val>
                                            <p:strVal val="#ppt_w"/>
                                          </p:val>
                                        </p:tav>
                                      </p:tavLst>
                                    </p:anim>
                                    <p:anim calcmode="lin" valueType="num">
                                      <p:cBhvr>
                                        <p:cTn id="17" dur="600" fill="hold"/>
                                        <p:tgtEl>
                                          <p:spTgt spid="23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36"/>
                                        </p:tgtEl>
                                        <p:attrNameLst>
                                          <p:attrName>style.visibility</p:attrName>
                                        </p:attrNameLst>
                                      </p:cBhvr>
                                      <p:to>
                                        <p:strVal val="visible"/>
                                      </p:to>
                                    </p:set>
                                    <p:animEffect filter="wipe(left)" transition="in">
                                      <p:cBhvr>
                                        <p:cTn id="22" dur="1000"/>
                                        <p:tgtEl>
                                          <p:spTgt spid="236"/>
                                        </p:tgtEl>
                                      </p:cBhvr>
                                    </p:animEffect>
                                  </p:childTnLst>
                                </p:cTn>
                              </p:par>
                            </p:childTnLst>
                          </p:cTn>
                        </p:par>
                        <p:par>
                          <p:cTn id="23" fill="hold">
                            <p:stCondLst>
                              <p:cond delay="1000"/>
                            </p:stCondLst>
                            <p:childTnLst>
                              <p:par>
                                <p:cTn id="24" nodeType="afterEffect" presetClass="entr" presetSubtype="32" presetID="23" grpId="5" fill="hold">
                                  <p:stCondLst>
                                    <p:cond delay="0"/>
                                  </p:stCondLst>
                                  <p:iterate type="el" backwards="0">
                                    <p:tmAbs val="0"/>
                                  </p:iterate>
                                  <p:childTnLst>
                                    <p:set>
                                      <p:cBhvr>
                                        <p:cTn id="25" fill="hold"/>
                                        <p:tgtEl>
                                          <p:spTgt spid="230"/>
                                        </p:tgtEl>
                                        <p:attrNameLst>
                                          <p:attrName>style.visibility</p:attrName>
                                        </p:attrNameLst>
                                      </p:cBhvr>
                                      <p:to>
                                        <p:strVal val="visible"/>
                                      </p:to>
                                    </p:set>
                                    <p:anim calcmode="lin" valueType="num">
                                      <p:cBhvr>
                                        <p:cTn id="26" dur="600" fill="hold"/>
                                        <p:tgtEl>
                                          <p:spTgt spid="230"/>
                                        </p:tgtEl>
                                        <p:attrNameLst>
                                          <p:attrName>ppt_w</p:attrName>
                                        </p:attrNameLst>
                                      </p:cBhvr>
                                      <p:tavLst>
                                        <p:tav tm="0">
                                          <p:val>
                                            <p:fltVal val="0"/>
                                          </p:val>
                                        </p:tav>
                                        <p:tav tm="100000">
                                          <p:val>
                                            <p:strVal val="#ppt_w"/>
                                          </p:val>
                                        </p:tav>
                                      </p:tavLst>
                                    </p:anim>
                                    <p:anim calcmode="lin" valueType="num">
                                      <p:cBhvr>
                                        <p:cTn id="27" dur="600" fill="hold"/>
                                        <p:tgtEl>
                                          <p:spTgt spid="230"/>
                                        </p:tgtEl>
                                        <p:attrNameLst>
                                          <p:attrName>ppt_h</p:attrName>
                                        </p:attrNameLst>
                                      </p:cBhvr>
                                      <p:tavLst>
                                        <p:tav tm="0">
                                          <p:val>
                                            <p:fltVal val="0"/>
                                          </p:val>
                                        </p:tav>
                                        <p:tav tm="100000">
                                          <p:val>
                                            <p:strVal val="#ppt_h"/>
                                          </p:val>
                                        </p:tav>
                                      </p:tavLst>
                                    </p:anim>
                                  </p:childTnLst>
                                </p:cTn>
                              </p:par>
                            </p:childTnLst>
                          </p:cTn>
                        </p:par>
                        <p:par>
                          <p:cTn id="28" fill="hold">
                            <p:stCondLst>
                              <p:cond delay="1600"/>
                            </p:stCondLst>
                            <p:childTnLst>
                              <p:par>
                                <p:cTn id="29" nodeType="afterEffect" presetClass="entr" presetSubtype="8" presetID="22" grpId="6" fill="hold">
                                  <p:stCondLst>
                                    <p:cond delay="0"/>
                                  </p:stCondLst>
                                  <p:iterate type="el" backwards="0">
                                    <p:tmAbs val="0"/>
                                  </p:iterate>
                                  <p:childTnLst>
                                    <p:set>
                                      <p:cBhvr>
                                        <p:cTn id="30" fill="hold"/>
                                        <p:tgtEl>
                                          <p:spTgt spid="237"/>
                                        </p:tgtEl>
                                        <p:attrNameLst>
                                          <p:attrName>style.visibility</p:attrName>
                                        </p:attrNameLst>
                                      </p:cBhvr>
                                      <p:to>
                                        <p:strVal val="visible"/>
                                      </p:to>
                                    </p:set>
                                    <p:animEffect filter="wipe(left)" transition="in">
                                      <p:cBhvr>
                                        <p:cTn id="31"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5"/>
      <p:bldP build="whole" bldLvl="1" animBg="1" rev="0" advAuto="0" spid="237" grpId="6"/>
      <p:bldP build="whole" bldLvl="1" animBg="1" rev="0" advAuto="0" spid="246" grpId="1"/>
      <p:bldP build="whole" bldLvl="1" animBg="1" rev="0" advAuto="0" spid="234" grpId="3"/>
      <p:bldP build="whole" bldLvl="1" animBg="1" rev="0" advAuto="0" spid="233" grpId="2"/>
      <p:bldP build="whole" bldLvl="1" animBg="1" rev="0" advAuto="0" spid="236" grpId="4"/>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「共感的 ≠ 同情的」に注意　　</a:t>
            </a:r>
          </a:p>
        </p:txBody>
      </p:sp>
      <p:sp>
        <p:nvSpPr>
          <p:cNvPr id="249" name="Shape 249"/>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250" name="Shape 250"/>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255" name="Group 255"/>
          <p:cNvGrpSpPr/>
          <p:nvPr/>
        </p:nvGrpSpPr>
        <p:grpSpPr>
          <a:xfrm>
            <a:off x="794076" y="6067747"/>
            <a:ext cx="2321327" cy="1581079"/>
            <a:chOff x="-53881" y="-53881"/>
            <a:chExt cx="2321326" cy="1581078"/>
          </a:xfrm>
        </p:grpSpPr>
        <p:grpSp>
          <p:nvGrpSpPr>
            <p:cNvPr id="253" name="Group 253"/>
            <p:cNvGrpSpPr/>
            <p:nvPr/>
          </p:nvGrpSpPr>
          <p:grpSpPr>
            <a:xfrm flipH="1">
              <a:off x="-53882" y="-53882"/>
              <a:ext cx="2321328" cy="1581079"/>
              <a:chOff x="-53881" y="-53881"/>
              <a:chExt cx="2321326" cy="1581078"/>
            </a:xfrm>
          </p:grpSpPr>
          <p:sp>
            <p:nvSpPr>
              <p:cNvPr id="252" name="Shape 252"/>
              <p:cNvSpPr/>
              <p:nvPr/>
            </p:nvSpPr>
            <p:spPr>
              <a:xfrm>
                <a:off x="0" y="0"/>
                <a:ext cx="2213564" cy="1473315"/>
              </a:xfrm>
              <a:prstGeom prst="wedgeEllipseCallout">
                <a:avLst>
                  <a:gd name="adj1" fmla="val -25210"/>
                  <a:gd name="adj2" fmla="val 36582"/>
                </a:avLst>
              </a:prstGeom>
              <a:solidFill>
                <a:srgbClr val="FFFFFF">
                  <a:alpha val="60934"/>
                </a:srgbClr>
              </a:solidFill>
              <a:ln>
                <a:noFill/>
              </a:ln>
              <a:effectLst/>
            </p:spPr>
            <p:txBody>
              <a:bodyPr wrap="square" lIns="0" tIns="0" rIns="0" bIns="0" numCol="1" anchor="b">
                <a:noAutofit/>
              </a:bodyPr>
              <a:lstStyle/>
              <a:p>
                <a:pPr lvl="0">
                  <a:defRPr sz="2600"/>
                </a:pPr>
              </a:p>
            </p:txBody>
          </p:sp>
          <p:pic>
            <p:nvPicPr>
              <p:cNvPr id="251" name=""/>
              <p:cNvPicPr/>
              <p:nvPr/>
            </p:nvPicPr>
            <p:blipFill>
              <a:blip r:embed="rId4">
                <a:alphaModFix amt="60934"/>
                <a:extLst/>
              </a:blip>
              <a:stretch>
                <a:fillRect/>
              </a:stretch>
            </p:blipFill>
            <p:spPr>
              <a:xfrm>
                <a:off x="-53882" y="-53882"/>
                <a:ext cx="2321328" cy="1581079"/>
              </a:xfrm>
              <a:prstGeom prst="rect">
                <a:avLst/>
              </a:prstGeom>
              <a:effectLst/>
            </p:spPr>
          </p:pic>
        </p:grpSp>
        <p:sp>
          <p:nvSpPr>
            <p:cNvPr id="254" name="Shape 254"/>
            <p:cNvSpPr/>
            <p:nvPr/>
          </p:nvSpPr>
          <p:spPr>
            <a:xfrm>
              <a:off x="154930" y="441221"/>
              <a:ext cx="19431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600"/>
                <a:t>内的経験</a:t>
              </a:r>
            </a:p>
          </p:txBody>
        </p:sp>
      </p:grpSp>
      <p:grpSp>
        <p:nvGrpSpPr>
          <p:cNvPr id="260" name="Group 260"/>
          <p:cNvGrpSpPr/>
          <p:nvPr/>
        </p:nvGrpSpPr>
        <p:grpSpPr>
          <a:xfrm>
            <a:off x="7890025" y="3785658"/>
            <a:ext cx="2032940" cy="1085689"/>
            <a:chOff x="0" y="-53881"/>
            <a:chExt cx="2032939" cy="1085688"/>
          </a:xfrm>
        </p:grpSpPr>
        <p:grpSp>
          <p:nvGrpSpPr>
            <p:cNvPr id="258" name="Group 258"/>
            <p:cNvGrpSpPr/>
            <p:nvPr/>
          </p:nvGrpSpPr>
          <p:grpSpPr>
            <a:xfrm>
              <a:off x="10373" y="-53882"/>
              <a:ext cx="2012193" cy="1085689"/>
              <a:chOff x="-53881" y="-53881"/>
              <a:chExt cx="2012191" cy="1085688"/>
            </a:xfrm>
          </p:grpSpPr>
          <p:sp>
            <p:nvSpPr>
              <p:cNvPr id="257" name="Shape 257"/>
              <p:cNvSpPr/>
              <p:nvPr/>
            </p:nvSpPr>
            <p:spPr>
              <a:xfrm>
                <a:off x="0" y="0"/>
                <a:ext cx="1904429" cy="977925"/>
              </a:xfrm>
              <a:prstGeom prst="roundRect">
                <a:avLst>
                  <a:gd name="adj" fmla="val 17617"/>
                </a:avLst>
              </a:prstGeom>
              <a:solidFill>
                <a:srgbClr val="FFFFFF"/>
              </a:solidFill>
              <a:ln>
                <a:noFill/>
              </a:ln>
              <a:effectLst/>
            </p:spPr>
            <p:txBody>
              <a:bodyPr wrap="square" lIns="0" tIns="0" rIns="0" bIns="0" numCol="1" anchor="ctr">
                <a:noAutofit/>
              </a:bodyPr>
              <a:lstStyle/>
              <a:p>
                <a:pPr lvl="0">
                  <a:defRPr sz="2400"/>
                </a:pPr>
              </a:p>
            </p:txBody>
          </p:sp>
          <p:pic>
            <p:nvPicPr>
              <p:cNvPr id="256" name=""/>
              <p:cNvPicPr/>
              <p:nvPr/>
            </p:nvPicPr>
            <p:blipFill>
              <a:blip r:embed="rId5">
                <a:extLst/>
              </a:blip>
              <a:stretch>
                <a:fillRect/>
              </a:stretch>
            </p:blipFill>
            <p:spPr>
              <a:xfrm>
                <a:off x="-53882" y="-53882"/>
                <a:ext cx="2012192" cy="1085689"/>
              </a:xfrm>
              <a:prstGeom prst="rect">
                <a:avLst/>
              </a:prstGeom>
              <a:effectLst/>
            </p:spPr>
          </p:pic>
        </p:grpSp>
        <p:sp>
          <p:nvSpPr>
            <p:cNvPr id="259" name="Shape 259"/>
            <p:cNvSpPr/>
            <p:nvPr/>
          </p:nvSpPr>
          <p:spPr>
            <a:xfrm>
              <a:off x="0" y="201824"/>
              <a:ext cx="2032940" cy="57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700"/>
              </a:lvl1pPr>
            </a:lstStyle>
            <a:p>
              <a:pPr lvl="0">
                <a:defRPr sz="1800"/>
              </a:pPr>
              <a:r>
                <a:rPr sz="3700"/>
                <a:t>共感　　</a:t>
              </a:r>
            </a:p>
          </p:txBody>
        </p:sp>
      </p:grpSp>
      <p:grpSp>
        <p:nvGrpSpPr>
          <p:cNvPr id="263" name="Group 263"/>
          <p:cNvGrpSpPr/>
          <p:nvPr/>
        </p:nvGrpSpPr>
        <p:grpSpPr>
          <a:xfrm>
            <a:off x="3549796" y="3010147"/>
            <a:ext cx="2623554" cy="1369430"/>
            <a:chOff x="-53881" y="-53881"/>
            <a:chExt cx="2623553" cy="1369428"/>
          </a:xfrm>
        </p:grpSpPr>
        <p:sp>
          <p:nvSpPr>
            <p:cNvPr id="262" name="Shape 262"/>
            <p:cNvSpPr/>
            <p:nvPr/>
          </p:nvSpPr>
          <p:spPr>
            <a:xfrm>
              <a:off x="0" y="0"/>
              <a:ext cx="2515772" cy="1218876"/>
            </a:xfrm>
            <a:prstGeom prst="wedgeEllipseCallout">
              <a:avLst>
                <a:gd name="adj1" fmla="val -35263"/>
                <a:gd name="adj2" fmla="val 53521"/>
              </a:avLst>
            </a:prstGeom>
            <a:solidFill>
              <a:srgbClr val="FFFFFF"/>
            </a:solidFill>
            <a:ln>
              <a:noFill/>
            </a:ln>
            <a:effectLst/>
          </p:spPr>
          <p:txBody>
            <a:bodyPr wrap="square" lIns="0" tIns="0" rIns="0" bIns="0" numCol="1" anchor="ctr">
              <a:noAutofit/>
            </a:bodyPr>
            <a:lstStyle/>
            <a:p>
              <a:pPr lvl="0">
                <a:defRPr sz="2400"/>
              </a:pPr>
            </a:p>
          </p:txBody>
        </p:sp>
        <p:pic>
          <p:nvPicPr>
            <p:cNvPr id="261" name=""/>
            <p:cNvPicPr/>
            <p:nvPr/>
          </p:nvPicPr>
          <p:blipFill>
            <a:blip r:embed="rId6">
              <a:extLst/>
            </a:blip>
            <a:stretch>
              <a:fillRect/>
            </a:stretch>
          </p:blipFill>
          <p:spPr>
            <a:xfrm>
              <a:off x="-53882" y="-53882"/>
              <a:ext cx="2623555" cy="1369430"/>
            </a:xfrm>
            <a:prstGeom prst="rect">
              <a:avLst/>
            </a:prstGeom>
            <a:effectLst/>
          </p:spPr>
        </p:pic>
      </p:grpSp>
      <p:sp>
        <p:nvSpPr>
          <p:cNvPr id="264" name="Shape 264"/>
          <p:cNvSpPr/>
          <p:nvPr/>
        </p:nvSpPr>
        <p:spPr>
          <a:xfrm>
            <a:off x="3919931" y="3327944"/>
            <a:ext cx="1883284"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a:lvl1pPr>
          </a:lstStyle>
          <a:p>
            <a:pPr lvl="0">
              <a:defRPr sz="1800"/>
            </a:pPr>
            <a:r>
              <a:rPr sz="5000"/>
              <a:t>感情</a:t>
            </a:r>
          </a:p>
        </p:txBody>
      </p:sp>
      <p:sp>
        <p:nvSpPr>
          <p:cNvPr id="275" name="Shape 275"/>
          <p:cNvSpPr/>
          <p:nvPr/>
        </p:nvSpPr>
        <p:spPr>
          <a:xfrm>
            <a:off x="2187177" y="4064490"/>
            <a:ext cx="1637596" cy="21526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782" y="11666"/>
                  <a:pt x="10982" y="4466"/>
                  <a:pt x="21600" y="0"/>
                </a:cubicBezTo>
              </a:path>
            </a:pathLst>
          </a:custGeom>
          <a:ln w="76200">
            <a:solidFill/>
            <a:custDash>
              <a:ds d="200000" sp="200000"/>
            </a:custDash>
            <a:miter lim="400000"/>
            <a:tailEnd type="triangle"/>
          </a:ln>
        </p:spPr>
        <p:txBody>
          <a:bodyPr/>
          <a:lstStyle/>
          <a:p>
            <a:pPr lvl="0"/>
          </a:p>
        </p:txBody>
      </p:sp>
      <p:sp>
        <p:nvSpPr>
          <p:cNvPr id="266" name="Shape 266"/>
          <p:cNvSpPr/>
          <p:nvPr/>
        </p:nvSpPr>
        <p:spPr>
          <a:xfrm>
            <a:off x="5872012" y="3789895"/>
            <a:ext cx="2203010" cy="637990"/>
          </a:xfrm>
          <a:prstGeom prst="line">
            <a:avLst/>
          </a:prstGeom>
          <a:ln w="76200">
            <a:solidFill/>
            <a:miter lim="400000"/>
            <a:tailEnd type="triangle"/>
          </a:ln>
        </p:spPr>
        <p:txBody>
          <a:bodyPr lIns="0" tIns="0" rIns="0" bIns="0" anchor="ctr"/>
          <a:lstStyle/>
          <a:p>
            <a:pPr lvl="0">
              <a:defRPr sz="2400"/>
            </a:pPr>
          </a:p>
        </p:txBody>
      </p:sp>
      <p:grpSp>
        <p:nvGrpSpPr>
          <p:cNvPr id="269" name="Group 269"/>
          <p:cNvGrpSpPr/>
          <p:nvPr/>
        </p:nvGrpSpPr>
        <p:grpSpPr>
          <a:xfrm flipH="1">
            <a:off x="4479993" y="6011022"/>
            <a:ext cx="3903010" cy="1143211"/>
            <a:chOff x="-93498" y="-53881"/>
            <a:chExt cx="3903008" cy="1143209"/>
          </a:xfrm>
        </p:grpSpPr>
        <p:sp>
          <p:nvSpPr>
            <p:cNvPr id="268" name="Shape 268"/>
            <p:cNvSpPr/>
            <p:nvPr/>
          </p:nvSpPr>
          <p:spPr>
            <a:xfrm>
              <a:off x="0" y="0"/>
              <a:ext cx="3755629" cy="1035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06" y="0"/>
                  </a:moveTo>
                  <a:cubicBezTo>
                    <a:pt x="3758" y="0"/>
                    <a:pt x="2694" y="2791"/>
                    <a:pt x="2251" y="6739"/>
                  </a:cubicBezTo>
                  <a:lnTo>
                    <a:pt x="0" y="9902"/>
                  </a:lnTo>
                  <a:lnTo>
                    <a:pt x="2166" y="13876"/>
                  </a:lnTo>
                  <a:cubicBezTo>
                    <a:pt x="2533" y="18332"/>
                    <a:pt x="3658" y="21600"/>
                    <a:pt x="5006" y="21600"/>
                  </a:cubicBezTo>
                  <a:lnTo>
                    <a:pt x="18624" y="21600"/>
                  </a:lnTo>
                  <a:cubicBezTo>
                    <a:pt x="20268" y="21600"/>
                    <a:pt x="21600" y="16770"/>
                    <a:pt x="21600" y="10804"/>
                  </a:cubicBezTo>
                  <a:cubicBezTo>
                    <a:pt x="21600" y="4839"/>
                    <a:pt x="20268" y="0"/>
                    <a:pt x="18624" y="0"/>
                  </a:cubicBezTo>
                  <a:lnTo>
                    <a:pt x="5006" y="0"/>
                  </a:lnTo>
                  <a:close/>
                </a:path>
              </a:pathLst>
            </a:custGeom>
            <a:solidFill>
              <a:srgbClr val="FFFFFF"/>
            </a:solidFill>
            <a:ln>
              <a:noFill/>
            </a:ln>
            <a:effectLst/>
          </p:spPr>
          <p:txBody>
            <a:bodyPr wrap="square" lIns="0" tIns="0" rIns="0" bIns="0" numCol="1" anchor="ctr">
              <a:noAutofit/>
            </a:bodyPr>
            <a:lstStyle/>
            <a:p>
              <a:pPr lvl="0">
                <a:defRPr sz="2400"/>
              </a:pPr>
            </a:p>
          </p:txBody>
        </p:sp>
        <p:pic>
          <p:nvPicPr>
            <p:cNvPr id="267" name=""/>
            <p:cNvPicPr/>
            <p:nvPr/>
          </p:nvPicPr>
          <p:blipFill>
            <a:blip r:embed="rId7">
              <a:extLst/>
            </a:blip>
            <a:stretch>
              <a:fillRect/>
            </a:stretch>
          </p:blipFill>
          <p:spPr>
            <a:xfrm>
              <a:off x="-93499" y="-53882"/>
              <a:ext cx="3903009" cy="1143211"/>
            </a:xfrm>
            <a:prstGeom prst="rect">
              <a:avLst/>
            </a:prstGeom>
            <a:effectLst/>
          </p:spPr>
        </p:pic>
      </p:grpSp>
      <p:sp>
        <p:nvSpPr>
          <p:cNvPr id="270" name="Shape 270"/>
          <p:cNvSpPr/>
          <p:nvPr/>
        </p:nvSpPr>
        <p:spPr>
          <a:xfrm>
            <a:off x="4655517" y="6246083"/>
            <a:ext cx="3213953" cy="67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vl1pPr>
          </a:lstStyle>
          <a:p>
            <a:pPr lvl="0"/>
            <a:r>
              <a:t>あなたはこう言いたいのですね。</a:t>
            </a:r>
          </a:p>
        </p:txBody>
      </p:sp>
      <p:grpSp>
        <p:nvGrpSpPr>
          <p:cNvPr id="273" name="Group 273"/>
          <p:cNvGrpSpPr/>
          <p:nvPr/>
        </p:nvGrpSpPr>
        <p:grpSpPr>
          <a:xfrm flipH="1">
            <a:off x="4480016" y="4826949"/>
            <a:ext cx="3903010" cy="1143211"/>
            <a:chOff x="-93498" y="-53881"/>
            <a:chExt cx="3903008" cy="1143209"/>
          </a:xfrm>
        </p:grpSpPr>
        <p:sp>
          <p:nvSpPr>
            <p:cNvPr id="272" name="Shape 272"/>
            <p:cNvSpPr/>
            <p:nvPr/>
          </p:nvSpPr>
          <p:spPr>
            <a:xfrm>
              <a:off x="0" y="0"/>
              <a:ext cx="3755629" cy="1035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06" y="0"/>
                  </a:moveTo>
                  <a:cubicBezTo>
                    <a:pt x="3758" y="0"/>
                    <a:pt x="2694" y="2791"/>
                    <a:pt x="2251" y="6739"/>
                  </a:cubicBezTo>
                  <a:lnTo>
                    <a:pt x="0" y="9902"/>
                  </a:lnTo>
                  <a:lnTo>
                    <a:pt x="2164" y="13876"/>
                  </a:lnTo>
                  <a:cubicBezTo>
                    <a:pt x="2530" y="18335"/>
                    <a:pt x="3657" y="21600"/>
                    <a:pt x="5006" y="21600"/>
                  </a:cubicBezTo>
                  <a:lnTo>
                    <a:pt x="18624" y="21600"/>
                  </a:lnTo>
                  <a:cubicBezTo>
                    <a:pt x="20268" y="21600"/>
                    <a:pt x="21600" y="16770"/>
                    <a:pt x="21600" y="10804"/>
                  </a:cubicBezTo>
                  <a:cubicBezTo>
                    <a:pt x="21600" y="4839"/>
                    <a:pt x="20268" y="0"/>
                    <a:pt x="18624" y="0"/>
                  </a:cubicBezTo>
                  <a:lnTo>
                    <a:pt x="5006" y="0"/>
                  </a:lnTo>
                  <a:close/>
                </a:path>
              </a:pathLst>
            </a:custGeom>
            <a:solidFill>
              <a:srgbClr val="FFFFFF"/>
            </a:solidFill>
            <a:ln>
              <a:noFill/>
            </a:ln>
            <a:effectLst/>
          </p:spPr>
          <p:txBody>
            <a:bodyPr wrap="square" lIns="0" tIns="0" rIns="0" bIns="0" numCol="1" anchor="ctr">
              <a:noAutofit/>
            </a:bodyPr>
            <a:lstStyle/>
            <a:p>
              <a:pPr lvl="0">
                <a:defRPr sz="2400"/>
              </a:pPr>
            </a:p>
          </p:txBody>
        </p:sp>
        <p:pic>
          <p:nvPicPr>
            <p:cNvPr id="271" name=""/>
            <p:cNvPicPr/>
            <p:nvPr/>
          </p:nvPicPr>
          <p:blipFill>
            <a:blip r:embed="rId8">
              <a:extLst/>
            </a:blip>
            <a:stretch>
              <a:fillRect/>
            </a:stretch>
          </p:blipFill>
          <p:spPr>
            <a:xfrm>
              <a:off x="-93499" y="-53882"/>
              <a:ext cx="3903009" cy="1143211"/>
            </a:xfrm>
            <a:prstGeom prst="rect">
              <a:avLst/>
            </a:prstGeom>
            <a:effectLst/>
          </p:spPr>
        </p:pic>
      </p:grpSp>
      <p:sp>
        <p:nvSpPr>
          <p:cNvPr id="274" name="Shape 274"/>
          <p:cNvSpPr/>
          <p:nvPr/>
        </p:nvSpPr>
        <p:spPr>
          <a:xfrm>
            <a:off x="4655540" y="5233460"/>
            <a:ext cx="3213953"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vl1pPr>
          </a:lstStyle>
          <a:p>
            <a:pPr lvl="0"/>
            <a:r>
              <a:t>あなたの気持ちわかります。</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75"/>
                                        </p:tgtEl>
                                        <p:attrNameLst>
                                          <p:attrName>style.visibility</p:attrName>
                                        </p:attrNameLst>
                                      </p:cBhvr>
                                      <p:to>
                                        <p:strVal val="visible"/>
                                      </p:to>
                                    </p:set>
                                    <p:animEffect filter="wipe(left)" transition="in">
                                      <p:cBhvr>
                                        <p:cTn id="7" dur="1000"/>
                                        <p:tgtEl>
                                          <p:spTgt spid="275"/>
                                        </p:tgtEl>
                                      </p:cBhvr>
                                    </p:animEffect>
                                  </p:childTnLst>
                                </p:cTn>
                              </p:par>
                            </p:childTnLst>
                          </p:cTn>
                        </p:par>
                        <p:par>
                          <p:cTn id="8" fill="hold">
                            <p:stCondLst>
                              <p:cond delay="1000"/>
                            </p:stCondLst>
                            <p:childTnLst>
                              <p:par>
                                <p:cTn id="9" nodeType="afterEffect" presetClass="entr" presetSubtype="32" presetID="23" grpId="2" fill="hold">
                                  <p:stCondLst>
                                    <p:cond delay="0"/>
                                  </p:stCondLst>
                                  <p:iterate type="el" backwards="0">
                                    <p:tmAbs val="0"/>
                                  </p:iterate>
                                  <p:childTnLst>
                                    <p:set>
                                      <p:cBhvr>
                                        <p:cTn id="10" fill="hold"/>
                                        <p:tgtEl>
                                          <p:spTgt spid="263"/>
                                        </p:tgtEl>
                                        <p:attrNameLst>
                                          <p:attrName>style.visibility</p:attrName>
                                        </p:attrNameLst>
                                      </p:cBhvr>
                                      <p:to>
                                        <p:strVal val="visible"/>
                                      </p:to>
                                    </p:set>
                                    <p:anim calcmode="lin" valueType="num">
                                      <p:cBhvr>
                                        <p:cTn id="11" dur="600" fill="hold"/>
                                        <p:tgtEl>
                                          <p:spTgt spid="263"/>
                                        </p:tgtEl>
                                        <p:attrNameLst>
                                          <p:attrName>ppt_w</p:attrName>
                                        </p:attrNameLst>
                                      </p:cBhvr>
                                      <p:tavLst>
                                        <p:tav tm="0">
                                          <p:val>
                                            <p:fltVal val="0"/>
                                          </p:val>
                                        </p:tav>
                                        <p:tav tm="100000">
                                          <p:val>
                                            <p:strVal val="#ppt_w"/>
                                          </p:val>
                                        </p:tav>
                                      </p:tavLst>
                                    </p:anim>
                                    <p:anim calcmode="lin" valueType="num">
                                      <p:cBhvr>
                                        <p:cTn id="12" dur="600" fill="hold"/>
                                        <p:tgtEl>
                                          <p:spTgt spid="263"/>
                                        </p:tgtEl>
                                        <p:attrNameLst>
                                          <p:attrName>ppt_h</p:attrName>
                                        </p:attrNameLst>
                                      </p:cBhvr>
                                      <p:tavLst>
                                        <p:tav tm="0">
                                          <p:val>
                                            <p:fltVal val="0"/>
                                          </p:val>
                                        </p:tav>
                                        <p:tav tm="100000">
                                          <p:val>
                                            <p:strVal val="#ppt_h"/>
                                          </p:val>
                                        </p:tav>
                                      </p:tavLst>
                                    </p:anim>
                                  </p:childTnLst>
                                </p:cTn>
                              </p:par>
                            </p:childTnLst>
                          </p:cTn>
                        </p:par>
                        <p:par>
                          <p:cTn id="13" fill="hold">
                            <p:stCondLst>
                              <p:cond delay="1600"/>
                            </p:stCondLst>
                            <p:childTnLst>
                              <p:par>
                                <p:cTn id="14" nodeType="afterEffect" presetClass="entr" presetSubtype="32" presetID="23" grpId="3" fill="hold">
                                  <p:stCondLst>
                                    <p:cond delay="0"/>
                                  </p:stCondLst>
                                  <p:iterate type="el" backwards="0">
                                    <p:tmAbs val="0"/>
                                  </p:iterate>
                                  <p:childTnLst>
                                    <p:set>
                                      <p:cBhvr>
                                        <p:cTn id="15" fill="hold"/>
                                        <p:tgtEl>
                                          <p:spTgt spid="264"/>
                                        </p:tgtEl>
                                        <p:attrNameLst>
                                          <p:attrName>style.visibility</p:attrName>
                                        </p:attrNameLst>
                                      </p:cBhvr>
                                      <p:to>
                                        <p:strVal val="visible"/>
                                      </p:to>
                                    </p:set>
                                    <p:anim calcmode="lin" valueType="num">
                                      <p:cBhvr>
                                        <p:cTn id="16" dur="600" fill="hold"/>
                                        <p:tgtEl>
                                          <p:spTgt spid="264"/>
                                        </p:tgtEl>
                                        <p:attrNameLst>
                                          <p:attrName>ppt_w</p:attrName>
                                        </p:attrNameLst>
                                      </p:cBhvr>
                                      <p:tavLst>
                                        <p:tav tm="0">
                                          <p:val>
                                            <p:fltVal val="0"/>
                                          </p:val>
                                        </p:tav>
                                        <p:tav tm="100000">
                                          <p:val>
                                            <p:strVal val="#ppt_w"/>
                                          </p:val>
                                        </p:tav>
                                      </p:tavLst>
                                    </p:anim>
                                    <p:anim calcmode="lin" valueType="num">
                                      <p:cBhvr>
                                        <p:cTn id="17" dur="600" fill="hold"/>
                                        <p:tgtEl>
                                          <p:spTgt spid="26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66"/>
                                        </p:tgtEl>
                                        <p:attrNameLst>
                                          <p:attrName>style.visibility</p:attrName>
                                        </p:attrNameLst>
                                      </p:cBhvr>
                                      <p:to>
                                        <p:strVal val="visible"/>
                                      </p:to>
                                    </p:set>
                                    <p:animEffect filter="wipe(left)" transition="in">
                                      <p:cBhvr>
                                        <p:cTn id="22" dur="1000"/>
                                        <p:tgtEl>
                                          <p:spTgt spid="266"/>
                                        </p:tgtEl>
                                      </p:cBhvr>
                                    </p:animEffect>
                                  </p:childTnLst>
                                </p:cTn>
                              </p:par>
                            </p:childTnLst>
                          </p:cTn>
                        </p:par>
                        <p:par>
                          <p:cTn id="23" fill="hold">
                            <p:stCondLst>
                              <p:cond delay="1000"/>
                            </p:stCondLst>
                            <p:childTnLst>
                              <p:par>
                                <p:cTn id="24" nodeType="afterEffect" presetClass="entr" presetSubtype="32" presetID="23" grpId="5" fill="hold">
                                  <p:stCondLst>
                                    <p:cond delay="0"/>
                                  </p:stCondLst>
                                  <p:iterate type="el" backwards="0">
                                    <p:tmAbs val="0"/>
                                  </p:iterate>
                                  <p:childTnLst>
                                    <p:set>
                                      <p:cBhvr>
                                        <p:cTn id="25" fill="hold"/>
                                        <p:tgtEl>
                                          <p:spTgt spid="260"/>
                                        </p:tgtEl>
                                        <p:attrNameLst>
                                          <p:attrName>style.visibility</p:attrName>
                                        </p:attrNameLst>
                                      </p:cBhvr>
                                      <p:to>
                                        <p:strVal val="visible"/>
                                      </p:to>
                                    </p:set>
                                    <p:anim calcmode="lin" valueType="num">
                                      <p:cBhvr>
                                        <p:cTn id="26" dur="600" fill="hold"/>
                                        <p:tgtEl>
                                          <p:spTgt spid="260"/>
                                        </p:tgtEl>
                                        <p:attrNameLst>
                                          <p:attrName>ppt_w</p:attrName>
                                        </p:attrNameLst>
                                      </p:cBhvr>
                                      <p:tavLst>
                                        <p:tav tm="0">
                                          <p:val>
                                            <p:fltVal val="0"/>
                                          </p:val>
                                        </p:tav>
                                        <p:tav tm="100000">
                                          <p:val>
                                            <p:strVal val="#ppt_w"/>
                                          </p:val>
                                        </p:tav>
                                      </p:tavLst>
                                    </p:anim>
                                    <p:anim calcmode="lin" valueType="num">
                                      <p:cBhvr>
                                        <p:cTn id="27" dur="600" fill="hold"/>
                                        <p:tgtEl>
                                          <p:spTgt spid="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3"/>
      <p:bldP build="whole" bldLvl="1" animBg="1" rev="0" advAuto="0" spid="263" grpId="2"/>
      <p:bldP build="whole" bldLvl="1" animBg="1" rev="0" advAuto="0" spid="275" grpId="1"/>
      <p:bldP build="whole" bldLvl="1" animBg="1" rev="0" advAuto="0" spid="266" grpId="4"/>
      <p:bldP build="whole" bldLvl="1" animBg="1" rev="0" advAuto="0" spid="260"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感情に気づく力の開発　　</a:t>
            </a:r>
          </a:p>
        </p:txBody>
      </p:sp>
      <p:sp>
        <p:nvSpPr>
          <p:cNvPr id="278" name="Shape 278"/>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279" name="Shape 279"/>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284" name="Group 284"/>
          <p:cNvGrpSpPr/>
          <p:nvPr/>
        </p:nvGrpSpPr>
        <p:grpSpPr>
          <a:xfrm>
            <a:off x="7890025" y="3785658"/>
            <a:ext cx="2032940" cy="1085689"/>
            <a:chOff x="0" y="-53881"/>
            <a:chExt cx="2032939" cy="1085688"/>
          </a:xfrm>
        </p:grpSpPr>
        <p:grpSp>
          <p:nvGrpSpPr>
            <p:cNvPr id="282" name="Group 282"/>
            <p:cNvGrpSpPr/>
            <p:nvPr/>
          </p:nvGrpSpPr>
          <p:grpSpPr>
            <a:xfrm>
              <a:off x="10373" y="-53882"/>
              <a:ext cx="2012193" cy="1085689"/>
              <a:chOff x="-53881" y="-53881"/>
              <a:chExt cx="2012191" cy="1085688"/>
            </a:xfrm>
          </p:grpSpPr>
          <p:sp>
            <p:nvSpPr>
              <p:cNvPr id="281" name="Shape 281"/>
              <p:cNvSpPr/>
              <p:nvPr/>
            </p:nvSpPr>
            <p:spPr>
              <a:xfrm>
                <a:off x="0" y="0"/>
                <a:ext cx="1904429" cy="977925"/>
              </a:xfrm>
              <a:prstGeom prst="roundRect">
                <a:avLst>
                  <a:gd name="adj" fmla="val 17617"/>
                </a:avLst>
              </a:prstGeom>
              <a:solidFill>
                <a:srgbClr val="FFFFFF"/>
              </a:solidFill>
              <a:ln>
                <a:noFill/>
              </a:ln>
              <a:effectLst/>
            </p:spPr>
            <p:txBody>
              <a:bodyPr wrap="square" lIns="0" tIns="0" rIns="0" bIns="0" numCol="1" anchor="ctr">
                <a:noAutofit/>
              </a:bodyPr>
              <a:lstStyle/>
              <a:p>
                <a:pPr lvl="0">
                  <a:defRPr sz="2400"/>
                </a:pPr>
              </a:p>
            </p:txBody>
          </p:sp>
          <p:pic>
            <p:nvPicPr>
              <p:cNvPr id="280" name=""/>
              <p:cNvPicPr/>
              <p:nvPr/>
            </p:nvPicPr>
            <p:blipFill>
              <a:blip r:embed="rId4">
                <a:extLst/>
              </a:blip>
              <a:stretch>
                <a:fillRect/>
              </a:stretch>
            </p:blipFill>
            <p:spPr>
              <a:xfrm>
                <a:off x="-53882" y="-53882"/>
                <a:ext cx="2012192" cy="1085689"/>
              </a:xfrm>
              <a:prstGeom prst="rect">
                <a:avLst/>
              </a:prstGeom>
              <a:effectLst/>
            </p:spPr>
          </p:pic>
        </p:grpSp>
        <p:sp>
          <p:nvSpPr>
            <p:cNvPr id="283" name="Shape 283"/>
            <p:cNvSpPr/>
            <p:nvPr/>
          </p:nvSpPr>
          <p:spPr>
            <a:xfrm>
              <a:off x="0" y="201824"/>
              <a:ext cx="2032940" cy="57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700"/>
              </a:lvl1pPr>
            </a:lstStyle>
            <a:p>
              <a:pPr lvl="0">
                <a:defRPr sz="1800"/>
              </a:pPr>
              <a:r>
                <a:rPr sz="3700"/>
                <a:t>発見　　</a:t>
              </a:r>
            </a:p>
          </p:txBody>
        </p:sp>
      </p:grpSp>
      <p:grpSp>
        <p:nvGrpSpPr>
          <p:cNvPr id="289" name="Group 289"/>
          <p:cNvGrpSpPr/>
          <p:nvPr/>
        </p:nvGrpSpPr>
        <p:grpSpPr>
          <a:xfrm>
            <a:off x="1320216" y="6876144"/>
            <a:ext cx="2623535" cy="1038502"/>
            <a:chOff x="-53881" y="-53881"/>
            <a:chExt cx="2623534" cy="1038501"/>
          </a:xfrm>
        </p:grpSpPr>
        <p:grpSp>
          <p:nvGrpSpPr>
            <p:cNvPr id="287" name="Group 287"/>
            <p:cNvGrpSpPr/>
            <p:nvPr/>
          </p:nvGrpSpPr>
          <p:grpSpPr>
            <a:xfrm>
              <a:off x="-53882" y="-53882"/>
              <a:ext cx="2623535" cy="1038502"/>
              <a:chOff x="-53881" y="-53881"/>
              <a:chExt cx="2623534" cy="1038501"/>
            </a:xfrm>
          </p:grpSpPr>
          <p:sp>
            <p:nvSpPr>
              <p:cNvPr id="286" name="Shape 286"/>
              <p:cNvSpPr/>
              <p:nvPr/>
            </p:nvSpPr>
            <p:spPr>
              <a:xfrm>
                <a:off x="0" y="0"/>
                <a:ext cx="2515772" cy="930739"/>
              </a:xfrm>
              <a:prstGeom prst="wedgeEllipseCallout">
                <a:avLst>
                  <a:gd name="adj1" fmla="val 30835"/>
                  <a:gd name="adj2" fmla="val -35960"/>
                </a:avLst>
              </a:prstGeom>
              <a:solidFill>
                <a:srgbClr val="FFFFFF"/>
              </a:solidFill>
              <a:ln>
                <a:noFill/>
              </a:ln>
              <a:effectLst/>
            </p:spPr>
            <p:txBody>
              <a:bodyPr wrap="square" lIns="0" tIns="0" rIns="0" bIns="0" numCol="1" anchor="ctr">
                <a:noAutofit/>
              </a:bodyPr>
              <a:lstStyle/>
              <a:p>
                <a:pPr lvl="0">
                  <a:defRPr sz="2400"/>
                </a:pPr>
              </a:p>
            </p:txBody>
          </p:sp>
          <p:pic>
            <p:nvPicPr>
              <p:cNvPr id="285" name=""/>
              <p:cNvPicPr/>
              <p:nvPr/>
            </p:nvPicPr>
            <p:blipFill>
              <a:blip r:embed="rId5">
                <a:extLst/>
              </a:blip>
              <a:stretch>
                <a:fillRect/>
              </a:stretch>
            </p:blipFill>
            <p:spPr>
              <a:xfrm>
                <a:off x="-53882" y="-53882"/>
                <a:ext cx="2623535" cy="1038502"/>
              </a:xfrm>
              <a:prstGeom prst="rect">
                <a:avLst/>
              </a:prstGeom>
              <a:effectLst/>
            </p:spPr>
          </p:pic>
        </p:grpSp>
        <p:sp>
          <p:nvSpPr>
            <p:cNvPr id="288" name="Shape 288"/>
            <p:cNvSpPr/>
            <p:nvPr/>
          </p:nvSpPr>
          <p:spPr>
            <a:xfrm>
              <a:off x="316253" y="160369"/>
              <a:ext cx="1883284" cy="552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500"/>
              </a:lvl1pPr>
            </a:lstStyle>
            <a:p>
              <a:pPr lvl="0">
                <a:defRPr sz="1800"/>
              </a:pPr>
              <a:r>
                <a:rPr sz="3500"/>
                <a:t>真の感情</a:t>
              </a:r>
            </a:p>
          </p:txBody>
        </p:sp>
      </p:grpSp>
      <p:sp>
        <p:nvSpPr>
          <p:cNvPr id="290" name="Shape 290"/>
          <p:cNvSpPr/>
          <p:nvPr/>
        </p:nvSpPr>
        <p:spPr>
          <a:xfrm flipV="1">
            <a:off x="5354216" y="4427884"/>
            <a:ext cx="2720806" cy="1926019"/>
          </a:xfrm>
          <a:prstGeom prst="line">
            <a:avLst/>
          </a:prstGeom>
          <a:ln w="76200">
            <a:solidFill/>
            <a:miter lim="400000"/>
            <a:tailEnd type="triangle"/>
          </a:ln>
        </p:spPr>
        <p:txBody>
          <a:bodyPr lIns="0" tIns="0" rIns="0" bIns="0" anchor="ctr"/>
          <a:lstStyle/>
          <a:p>
            <a:pPr lvl="0">
              <a:defRPr sz="2400"/>
            </a:pPr>
          </a:p>
        </p:txBody>
      </p:sp>
      <p:grpSp>
        <p:nvGrpSpPr>
          <p:cNvPr id="295" name="Group 295"/>
          <p:cNvGrpSpPr/>
          <p:nvPr/>
        </p:nvGrpSpPr>
        <p:grpSpPr>
          <a:xfrm>
            <a:off x="2712093" y="6270306"/>
            <a:ext cx="3917356" cy="1651898"/>
            <a:chOff x="0" y="-53881"/>
            <a:chExt cx="3917354" cy="1651897"/>
          </a:xfrm>
        </p:grpSpPr>
        <p:grpSp>
          <p:nvGrpSpPr>
            <p:cNvPr id="293" name="Group 293"/>
            <p:cNvGrpSpPr/>
            <p:nvPr/>
          </p:nvGrpSpPr>
          <p:grpSpPr>
            <a:xfrm>
              <a:off x="832646" y="-53882"/>
              <a:ext cx="2252062" cy="1237020"/>
              <a:chOff x="-53881" y="-53881"/>
              <a:chExt cx="2252060" cy="1237019"/>
            </a:xfrm>
          </p:grpSpPr>
          <p:sp>
            <p:nvSpPr>
              <p:cNvPr id="292" name="Shape 292"/>
              <p:cNvSpPr/>
              <p:nvPr/>
            </p:nvSpPr>
            <p:spPr>
              <a:xfrm>
                <a:off x="0" y="0"/>
                <a:ext cx="2144298" cy="1129257"/>
              </a:xfrm>
              <a:prstGeom prst="roundRect">
                <a:avLst>
                  <a:gd name="adj" fmla="val 29398"/>
                </a:avLst>
              </a:prstGeom>
              <a:solidFill>
                <a:srgbClr val="FFFFFF"/>
              </a:solidFill>
              <a:ln>
                <a:noFill/>
              </a:ln>
              <a:effectLst/>
            </p:spPr>
            <p:txBody>
              <a:bodyPr wrap="square" lIns="0" tIns="0" rIns="0" bIns="0" numCol="1" anchor="ctr">
                <a:noAutofit/>
              </a:bodyPr>
              <a:lstStyle/>
              <a:p>
                <a:pPr lvl="0">
                  <a:defRPr sz="2400"/>
                </a:pPr>
              </a:p>
            </p:txBody>
          </p:sp>
          <p:pic>
            <p:nvPicPr>
              <p:cNvPr id="291" name=""/>
              <p:cNvPicPr/>
              <p:nvPr/>
            </p:nvPicPr>
            <p:blipFill>
              <a:blip r:embed="rId6">
                <a:extLst/>
              </a:blip>
              <a:stretch>
                <a:fillRect/>
              </a:stretch>
            </p:blipFill>
            <p:spPr>
              <a:xfrm>
                <a:off x="-53882" y="-53882"/>
                <a:ext cx="2252062" cy="1237020"/>
              </a:xfrm>
              <a:prstGeom prst="rect">
                <a:avLst/>
              </a:prstGeom>
              <a:effectLst/>
            </p:spPr>
          </p:pic>
        </p:grpSp>
        <p:sp>
          <p:nvSpPr>
            <p:cNvPr id="294" name="Shape 294"/>
            <p:cNvSpPr/>
            <p:nvPr/>
          </p:nvSpPr>
          <p:spPr>
            <a:xfrm>
              <a:off x="0" y="93076"/>
              <a:ext cx="3917355" cy="1504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sz="2700"/>
                <a:t>発言・行動</a:t>
              </a:r>
              <a:endParaRPr sz="2700"/>
            </a:p>
            <a:p>
              <a:pPr lvl="0">
                <a:defRPr sz="1800"/>
              </a:pPr>
              <a:r>
                <a:rPr sz="2700"/>
                <a:t>態度・表情</a:t>
              </a:r>
              <a:endParaRPr sz="2700"/>
            </a:p>
            <a:p>
              <a:pPr lvl="0">
                <a:defRPr sz="1800"/>
              </a:pPr>
              <a:r>
                <a:rPr sz="2700"/>
                <a:t>　　</a:t>
              </a:r>
            </a:p>
          </p:txBody>
        </p:sp>
      </p:grpSp>
      <p:sp>
        <p:nvSpPr>
          <p:cNvPr id="309" name="Shape 309"/>
          <p:cNvSpPr/>
          <p:nvPr/>
        </p:nvSpPr>
        <p:spPr>
          <a:xfrm>
            <a:off x="4557853" y="3197241"/>
            <a:ext cx="3426921" cy="659475"/>
          </a:xfrm>
          <a:custGeom>
            <a:avLst/>
            <a:gdLst/>
            <a:ahLst/>
            <a:cxnLst>
              <a:cxn ang="0">
                <a:pos x="wd2" y="hd2"/>
              </a:cxn>
              <a:cxn ang="5400000">
                <a:pos x="wd2" y="hd2"/>
              </a:cxn>
              <a:cxn ang="10800000">
                <a:pos x="wd2" y="hd2"/>
              </a:cxn>
              <a:cxn ang="16200000">
                <a:pos x="wd2" y="hd2"/>
              </a:cxn>
            </a:cxnLst>
            <a:rect l="0" t="0" r="r" b="b"/>
            <a:pathLst>
              <a:path w="21600" h="17349" fill="norm" stroke="1" extrusionOk="0">
                <a:moveTo>
                  <a:pt x="0" y="4088"/>
                </a:moveTo>
                <a:cubicBezTo>
                  <a:pt x="5473" y="-4251"/>
                  <a:pt x="12673" y="169"/>
                  <a:pt x="21600" y="17349"/>
                </a:cubicBezTo>
              </a:path>
            </a:pathLst>
          </a:custGeom>
          <a:ln w="38100">
            <a:solidFill/>
            <a:custDash>
              <a:ds d="200000" sp="200000"/>
            </a:custDash>
            <a:miter lim="400000"/>
            <a:headEnd type="triangle"/>
          </a:ln>
        </p:spPr>
        <p:txBody>
          <a:bodyPr/>
          <a:lstStyle/>
          <a:p>
            <a:pPr lvl="0"/>
          </a:p>
        </p:txBody>
      </p:sp>
      <p:grpSp>
        <p:nvGrpSpPr>
          <p:cNvPr id="299" name="Group 299"/>
          <p:cNvGrpSpPr/>
          <p:nvPr/>
        </p:nvGrpSpPr>
        <p:grpSpPr>
          <a:xfrm>
            <a:off x="2537736" y="3258693"/>
            <a:ext cx="2623535" cy="1021778"/>
            <a:chOff x="-53881" y="-53881"/>
            <a:chExt cx="2623534" cy="1021777"/>
          </a:xfrm>
        </p:grpSpPr>
        <p:sp>
          <p:nvSpPr>
            <p:cNvPr id="298" name="Shape 298"/>
            <p:cNvSpPr/>
            <p:nvPr/>
          </p:nvSpPr>
          <p:spPr>
            <a:xfrm>
              <a:off x="0" y="0"/>
              <a:ext cx="2515772" cy="914014"/>
            </a:xfrm>
            <a:prstGeom prst="wedgeEllipseCallout">
              <a:avLst>
                <a:gd name="adj1" fmla="val -23796"/>
                <a:gd name="adj2" fmla="val 36937"/>
              </a:avLst>
            </a:prstGeom>
            <a:solidFill>
              <a:srgbClr val="FFFFFF"/>
            </a:solidFill>
            <a:ln>
              <a:noFill/>
            </a:ln>
            <a:effectLst/>
          </p:spPr>
          <p:txBody>
            <a:bodyPr wrap="square" lIns="0" tIns="0" rIns="0" bIns="0" numCol="1" anchor="ctr">
              <a:noAutofit/>
            </a:bodyPr>
            <a:lstStyle/>
            <a:p>
              <a:pPr lvl="0">
                <a:defRPr sz="2400"/>
              </a:pPr>
            </a:p>
          </p:txBody>
        </p:sp>
        <p:pic>
          <p:nvPicPr>
            <p:cNvPr id="297" name=""/>
            <p:cNvPicPr/>
            <p:nvPr/>
          </p:nvPicPr>
          <p:blipFill>
            <a:blip r:embed="rId7">
              <a:extLst/>
            </a:blip>
            <a:stretch>
              <a:fillRect/>
            </a:stretch>
          </p:blipFill>
          <p:spPr>
            <a:xfrm>
              <a:off x="-53882" y="-53882"/>
              <a:ext cx="2623535" cy="1021778"/>
            </a:xfrm>
            <a:prstGeom prst="rect">
              <a:avLst/>
            </a:prstGeom>
            <a:effectLst/>
          </p:spPr>
        </p:pic>
      </p:grpSp>
      <p:sp>
        <p:nvSpPr>
          <p:cNvPr id="300" name="Shape 300"/>
          <p:cNvSpPr/>
          <p:nvPr/>
        </p:nvSpPr>
        <p:spPr>
          <a:xfrm>
            <a:off x="2907871" y="3540982"/>
            <a:ext cx="188328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lvl="0">
              <a:defRPr sz="1800"/>
            </a:pPr>
            <a:r>
              <a:rPr sz="2800"/>
              <a:t>表層の感情</a:t>
            </a:r>
          </a:p>
        </p:txBody>
      </p:sp>
      <p:grpSp>
        <p:nvGrpSpPr>
          <p:cNvPr id="303" name="Group 303"/>
          <p:cNvGrpSpPr/>
          <p:nvPr/>
        </p:nvGrpSpPr>
        <p:grpSpPr>
          <a:xfrm>
            <a:off x="728620" y="4471091"/>
            <a:ext cx="2623536" cy="1021778"/>
            <a:chOff x="-53881" y="-53881"/>
            <a:chExt cx="2623534" cy="1021777"/>
          </a:xfrm>
        </p:grpSpPr>
        <p:sp>
          <p:nvSpPr>
            <p:cNvPr id="302" name="Shape 302"/>
            <p:cNvSpPr/>
            <p:nvPr/>
          </p:nvSpPr>
          <p:spPr>
            <a:xfrm>
              <a:off x="0" y="0"/>
              <a:ext cx="2515772" cy="914014"/>
            </a:xfrm>
            <a:prstGeom prst="wedgeEllipseCallout">
              <a:avLst>
                <a:gd name="adj1" fmla="val -23796"/>
                <a:gd name="adj2" fmla="val 36937"/>
              </a:avLst>
            </a:prstGeom>
            <a:solidFill>
              <a:srgbClr val="FFFFFF"/>
            </a:solidFill>
            <a:ln>
              <a:noFill/>
            </a:ln>
            <a:effectLst/>
          </p:spPr>
          <p:txBody>
            <a:bodyPr wrap="square" lIns="0" tIns="0" rIns="0" bIns="0" numCol="1" anchor="ctr">
              <a:noAutofit/>
            </a:bodyPr>
            <a:lstStyle/>
            <a:p>
              <a:pPr lvl="0">
                <a:defRPr sz="2400"/>
              </a:pPr>
            </a:p>
          </p:txBody>
        </p:sp>
        <p:pic>
          <p:nvPicPr>
            <p:cNvPr id="301" name=""/>
            <p:cNvPicPr/>
            <p:nvPr/>
          </p:nvPicPr>
          <p:blipFill>
            <a:blip r:embed="rId8">
              <a:extLst/>
            </a:blip>
            <a:stretch>
              <a:fillRect/>
            </a:stretch>
          </p:blipFill>
          <p:spPr>
            <a:xfrm>
              <a:off x="-53882" y="-53882"/>
              <a:ext cx="2623535" cy="1021778"/>
            </a:xfrm>
            <a:prstGeom prst="rect">
              <a:avLst/>
            </a:prstGeom>
            <a:effectLst/>
          </p:spPr>
        </p:pic>
      </p:grpSp>
      <p:sp>
        <p:nvSpPr>
          <p:cNvPr id="304" name="Shape 304"/>
          <p:cNvSpPr/>
          <p:nvPr/>
        </p:nvSpPr>
        <p:spPr>
          <a:xfrm>
            <a:off x="1098756" y="4753380"/>
            <a:ext cx="1883284"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lvl="0">
              <a:defRPr sz="1800"/>
            </a:pPr>
            <a:r>
              <a:rPr sz="2800"/>
              <a:t>奥底の感情</a:t>
            </a:r>
          </a:p>
        </p:txBody>
      </p:sp>
      <p:sp>
        <p:nvSpPr>
          <p:cNvPr id="310" name="Shape 310"/>
          <p:cNvSpPr/>
          <p:nvPr/>
        </p:nvSpPr>
        <p:spPr>
          <a:xfrm>
            <a:off x="1993937" y="3756125"/>
            <a:ext cx="560040" cy="7310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887" y="10479"/>
                  <a:pt x="8087" y="3279"/>
                  <a:pt x="21600" y="0"/>
                </a:cubicBezTo>
              </a:path>
            </a:pathLst>
          </a:custGeom>
          <a:ln w="38100">
            <a:solidFill/>
            <a:custDash>
              <a:ds d="200000" sp="200000"/>
            </a:custDash>
            <a:miter lim="400000"/>
            <a:headEnd type="triangle"/>
          </a:ln>
        </p:spPr>
        <p:txBody>
          <a:bodyPr/>
          <a:lstStyle/>
          <a:p>
            <a:pPr lvl="0"/>
          </a:p>
        </p:txBody>
      </p:sp>
      <p:sp>
        <p:nvSpPr>
          <p:cNvPr id="311" name="Shape 311"/>
          <p:cNvSpPr/>
          <p:nvPr/>
        </p:nvSpPr>
        <p:spPr>
          <a:xfrm>
            <a:off x="1619283" y="5470101"/>
            <a:ext cx="212928" cy="1526111"/>
          </a:xfrm>
          <a:custGeom>
            <a:avLst/>
            <a:gdLst/>
            <a:ahLst/>
            <a:cxnLst>
              <a:cxn ang="0">
                <a:pos x="wd2" y="hd2"/>
              </a:cxn>
              <a:cxn ang="5400000">
                <a:pos x="wd2" y="hd2"/>
              </a:cxn>
              <a:cxn ang="10800000">
                <a:pos x="wd2" y="hd2"/>
              </a:cxn>
              <a:cxn ang="16200000">
                <a:pos x="wd2" y="hd2"/>
              </a:cxn>
            </a:cxnLst>
            <a:rect l="0" t="0" r="r" b="b"/>
            <a:pathLst>
              <a:path w="16204" h="21600" fill="norm" stroke="1" extrusionOk="0">
                <a:moveTo>
                  <a:pt x="16204" y="21600"/>
                </a:moveTo>
                <a:cubicBezTo>
                  <a:pt x="-5044" y="16939"/>
                  <a:pt x="-5396" y="9739"/>
                  <a:pt x="15147" y="0"/>
                </a:cubicBezTo>
              </a:path>
            </a:pathLst>
          </a:custGeom>
          <a:ln w="38100">
            <a:solidFill/>
            <a:custDash>
              <a:ds d="200000" sp="200000"/>
            </a:custDash>
            <a:miter lim="400000"/>
            <a:headEnd type="triangle"/>
          </a:ln>
        </p:spPr>
        <p:txBody>
          <a:bodyPr/>
          <a:lstStyle/>
          <a:p>
            <a:pPr lvl="0"/>
          </a:p>
        </p:txBody>
      </p:sp>
      <p:sp>
        <p:nvSpPr>
          <p:cNvPr id="307" name="Shape 307"/>
          <p:cNvSpPr/>
          <p:nvPr/>
        </p:nvSpPr>
        <p:spPr>
          <a:xfrm>
            <a:off x="2245712" y="2500534"/>
            <a:ext cx="3555747" cy="533401"/>
          </a:xfrm>
          <a:prstGeom prst="rect">
            <a:avLst/>
          </a:prstGeom>
          <a:blipFill>
            <a:blip r:embed="rId9"/>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400">
                <a:solidFill>
                  <a:srgbClr val="FFFFFF"/>
                </a:solidFill>
              </a:defRPr>
            </a:lvl1pPr>
          </a:lstStyle>
          <a:p>
            <a:pPr lvl="0">
              <a:defRPr sz="1800">
                <a:solidFill>
                  <a:srgbClr val="000000"/>
                </a:solidFill>
              </a:defRPr>
            </a:pPr>
            <a:r>
              <a:rPr sz="3400">
                <a:solidFill>
                  <a:srgbClr val="FFFFFF"/>
                </a:solidFill>
              </a:rPr>
              <a:t>正確なフォーカス</a:t>
            </a:r>
          </a:p>
        </p:txBody>
      </p:sp>
      <p:sp>
        <p:nvSpPr>
          <p:cNvPr id="308" name="Shape 308"/>
          <p:cNvSpPr/>
          <p:nvPr/>
        </p:nvSpPr>
        <p:spPr>
          <a:xfrm>
            <a:off x="5915698" y="2525934"/>
            <a:ext cx="655739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lvl1pPr>
          </a:lstStyle>
          <a:p>
            <a:pPr lvl="0">
              <a:defRPr sz="1800"/>
            </a:pPr>
            <a:r>
              <a:rPr sz="3000"/>
              <a:t>多様な感情語を用いて（p158-164）</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共感を正確に伝える　　</a:t>
            </a:r>
          </a:p>
        </p:txBody>
      </p:sp>
      <p:sp>
        <p:nvSpPr>
          <p:cNvPr id="314" name="Shape 314"/>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315" name="Shape 315"/>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320" name="Group 320"/>
          <p:cNvGrpSpPr/>
          <p:nvPr/>
        </p:nvGrpSpPr>
        <p:grpSpPr>
          <a:xfrm>
            <a:off x="7890025" y="3785658"/>
            <a:ext cx="2032940" cy="1085689"/>
            <a:chOff x="0" y="-53881"/>
            <a:chExt cx="2032939" cy="1085688"/>
          </a:xfrm>
        </p:grpSpPr>
        <p:grpSp>
          <p:nvGrpSpPr>
            <p:cNvPr id="318" name="Group 318"/>
            <p:cNvGrpSpPr/>
            <p:nvPr/>
          </p:nvGrpSpPr>
          <p:grpSpPr>
            <a:xfrm>
              <a:off x="10373" y="-53882"/>
              <a:ext cx="2012193" cy="1085689"/>
              <a:chOff x="-53881" y="-53881"/>
              <a:chExt cx="2012191" cy="1085688"/>
            </a:xfrm>
          </p:grpSpPr>
          <p:sp>
            <p:nvSpPr>
              <p:cNvPr id="317" name="Shape 317"/>
              <p:cNvSpPr/>
              <p:nvPr/>
            </p:nvSpPr>
            <p:spPr>
              <a:xfrm>
                <a:off x="0" y="0"/>
                <a:ext cx="1904429" cy="977925"/>
              </a:xfrm>
              <a:prstGeom prst="roundRect">
                <a:avLst>
                  <a:gd name="adj" fmla="val 17617"/>
                </a:avLst>
              </a:prstGeom>
              <a:solidFill>
                <a:srgbClr val="FFFFFF"/>
              </a:solidFill>
              <a:ln>
                <a:noFill/>
              </a:ln>
              <a:effectLst/>
            </p:spPr>
            <p:txBody>
              <a:bodyPr wrap="square" lIns="0" tIns="0" rIns="0" bIns="0" numCol="1" anchor="ctr">
                <a:noAutofit/>
              </a:bodyPr>
              <a:lstStyle/>
              <a:p>
                <a:pPr lvl="0">
                  <a:defRPr sz="2400"/>
                </a:pPr>
              </a:p>
            </p:txBody>
          </p:sp>
          <p:pic>
            <p:nvPicPr>
              <p:cNvPr id="316" name=""/>
              <p:cNvPicPr/>
              <p:nvPr/>
            </p:nvPicPr>
            <p:blipFill>
              <a:blip r:embed="rId4">
                <a:extLst/>
              </a:blip>
              <a:stretch>
                <a:fillRect/>
              </a:stretch>
            </p:blipFill>
            <p:spPr>
              <a:xfrm>
                <a:off x="-53882" y="-53882"/>
                <a:ext cx="2012192" cy="1085689"/>
              </a:xfrm>
              <a:prstGeom prst="rect">
                <a:avLst/>
              </a:prstGeom>
              <a:effectLst/>
            </p:spPr>
          </p:pic>
        </p:grpSp>
        <p:sp>
          <p:nvSpPr>
            <p:cNvPr id="319" name="Shape 319"/>
            <p:cNvSpPr/>
            <p:nvPr/>
          </p:nvSpPr>
          <p:spPr>
            <a:xfrm>
              <a:off x="0" y="201824"/>
              <a:ext cx="2032940" cy="57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700"/>
              </a:lvl1pPr>
            </a:lstStyle>
            <a:p>
              <a:pPr lvl="0">
                <a:defRPr sz="1800"/>
              </a:pPr>
              <a:r>
                <a:rPr sz="3700"/>
                <a:t>共感　　</a:t>
              </a:r>
            </a:p>
          </p:txBody>
        </p:sp>
      </p:grpSp>
      <p:sp>
        <p:nvSpPr>
          <p:cNvPr id="321" name="Shape 321"/>
          <p:cNvSpPr/>
          <p:nvPr/>
        </p:nvSpPr>
        <p:spPr>
          <a:xfrm flipV="1">
            <a:off x="5354216" y="4427884"/>
            <a:ext cx="2720806" cy="1926019"/>
          </a:xfrm>
          <a:prstGeom prst="line">
            <a:avLst/>
          </a:prstGeom>
          <a:ln w="76200">
            <a:solidFill/>
            <a:miter lim="400000"/>
            <a:tailEnd type="triangle"/>
          </a:ln>
        </p:spPr>
        <p:txBody>
          <a:bodyPr lIns="0" tIns="0" rIns="0" bIns="0" anchor="ctr"/>
          <a:lstStyle/>
          <a:p>
            <a:pPr lvl="0">
              <a:defRPr sz="2400"/>
            </a:pPr>
          </a:p>
        </p:txBody>
      </p:sp>
      <p:grpSp>
        <p:nvGrpSpPr>
          <p:cNvPr id="326" name="Group 326"/>
          <p:cNvGrpSpPr/>
          <p:nvPr/>
        </p:nvGrpSpPr>
        <p:grpSpPr>
          <a:xfrm>
            <a:off x="2712093" y="6270306"/>
            <a:ext cx="3917356" cy="1651898"/>
            <a:chOff x="0" y="-53881"/>
            <a:chExt cx="3917354" cy="1651897"/>
          </a:xfrm>
        </p:grpSpPr>
        <p:grpSp>
          <p:nvGrpSpPr>
            <p:cNvPr id="324" name="Group 324"/>
            <p:cNvGrpSpPr/>
            <p:nvPr/>
          </p:nvGrpSpPr>
          <p:grpSpPr>
            <a:xfrm>
              <a:off x="832646" y="-53882"/>
              <a:ext cx="2252062" cy="1237020"/>
              <a:chOff x="-53881" y="-53881"/>
              <a:chExt cx="2252060" cy="1237019"/>
            </a:xfrm>
          </p:grpSpPr>
          <p:sp>
            <p:nvSpPr>
              <p:cNvPr id="323" name="Shape 323"/>
              <p:cNvSpPr/>
              <p:nvPr/>
            </p:nvSpPr>
            <p:spPr>
              <a:xfrm>
                <a:off x="0" y="0"/>
                <a:ext cx="2144298" cy="1129257"/>
              </a:xfrm>
              <a:prstGeom prst="roundRect">
                <a:avLst>
                  <a:gd name="adj" fmla="val 29398"/>
                </a:avLst>
              </a:prstGeom>
              <a:solidFill>
                <a:srgbClr val="FFFFFF"/>
              </a:solidFill>
              <a:ln>
                <a:noFill/>
              </a:ln>
              <a:effectLst/>
            </p:spPr>
            <p:txBody>
              <a:bodyPr wrap="square" lIns="0" tIns="0" rIns="0" bIns="0" numCol="1" anchor="ctr">
                <a:noAutofit/>
              </a:bodyPr>
              <a:lstStyle/>
              <a:p>
                <a:pPr lvl="0">
                  <a:defRPr sz="2400"/>
                </a:pPr>
              </a:p>
            </p:txBody>
          </p:sp>
          <p:pic>
            <p:nvPicPr>
              <p:cNvPr id="322" name=""/>
              <p:cNvPicPr/>
              <p:nvPr/>
            </p:nvPicPr>
            <p:blipFill>
              <a:blip r:embed="rId5">
                <a:extLst/>
              </a:blip>
              <a:stretch>
                <a:fillRect/>
              </a:stretch>
            </p:blipFill>
            <p:spPr>
              <a:xfrm>
                <a:off x="-53882" y="-53882"/>
                <a:ext cx="2252062" cy="1237020"/>
              </a:xfrm>
              <a:prstGeom prst="rect">
                <a:avLst/>
              </a:prstGeom>
              <a:effectLst/>
            </p:spPr>
          </p:pic>
        </p:grpSp>
        <p:sp>
          <p:nvSpPr>
            <p:cNvPr id="325" name="Shape 325"/>
            <p:cNvSpPr/>
            <p:nvPr/>
          </p:nvSpPr>
          <p:spPr>
            <a:xfrm>
              <a:off x="0" y="93076"/>
              <a:ext cx="3917355" cy="1504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sz="2700"/>
                <a:t>発言・行動</a:t>
              </a:r>
              <a:endParaRPr sz="2700"/>
            </a:p>
            <a:p>
              <a:pPr lvl="0">
                <a:defRPr sz="1800"/>
              </a:pPr>
              <a:r>
                <a:rPr sz="2700"/>
                <a:t>態度・表情</a:t>
              </a:r>
              <a:endParaRPr sz="2700"/>
            </a:p>
            <a:p>
              <a:pPr lvl="0">
                <a:defRPr sz="1800"/>
              </a:pPr>
              <a:r>
                <a:rPr sz="2700"/>
                <a:t>　　</a:t>
              </a:r>
            </a:p>
          </p:txBody>
        </p:sp>
      </p:grpSp>
      <p:sp>
        <p:nvSpPr>
          <p:cNvPr id="327" name="Shape 327"/>
          <p:cNvSpPr/>
          <p:nvPr/>
        </p:nvSpPr>
        <p:spPr>
          <a:xfrm>
            <a:off x="4041731" y="2303184"/>
            <a:ext cx="430530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基礎的であり複雑な技術</a:t>
            </a:r>
          </a:p>
        </p:txBody>
      </p:sp>
      <p:sp>
        <p:nvSpPr>
          <p:cNvPr id="328" name="Shape 328"/>
          <p:cNvSpPr/>
          <p:nvPr/>
        </p:nvSpPr>
        <p:spPr>
          <a:xfrm flipH="1">
            <a:off x="4158563" y="4361502"/>
            <a:ext cx="3786950" cy="595352"/>
          </a:xfrm>
          <a:prstGeom prst="line">
            <a:avLst/>
          </a:prstGeom>
          <a:ln w="76200">
            <a:solidFill/>
            <a:miter lim="400000"/>
            <a:tailEnd type="triangle"/>
          </a:ln>
        </p:spPr>
        <p:txBody>
          <a:bodyPr lIns="0" tIns="0" rIns="0" bIns="0" anchor="ctr"/>
          <a:lstStyle/>
          <a:p>
            <a:pPr lvl="0">
              <a:defRPr sz="2400"/>
            </a:pPr>
          </a:p>
        </p:txBody>
      </p:sp>
      <p:sp>
        <p:nvSpPr>
          <p:cNvPr id="329" name="Shape 329"/>
          <p:cNvSpPr/>
          <p:nvPr/>
        </p:nvSpPr>
        <p:spPr>
          <a:xfrm>
            <a:off x="4825333" y="4087202"/>
            <a:ext cx="2019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正確な伝達</a:t>
            </a:r>
          </a:p>
        </p:txBody>
      </p:sp>
      <p:sp>
        <p:nvSpPr>
          <p:cNvPr id="330" name="Shape 330"/>
          <p:cNvSpPr/>
          <p:nvPr/>
        </p:nvSpPr>
        <p:spPr>
          <a:xfrm>
            <a:off x="2518148" y="8426875"/>
            <a:ext cx="7968503" cy="552451"/>
          </a:xfrm>
          <a:prstGeom prst="rect">
            <a:avLst/>
          </a:prstGeom>
          <a:solidFill>
            <a:srgbClr val="FFFFFF"/>
          </a:solidFill>
          <a:ln w="50800">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3100">
                <a:solidFill>
                  <a:srgbClr val="C82506"/>
                </a:solidFill>
              </a:defRPr>
            </a:lvl1pPr>
          </a:lstStyle>
          <a:p>
            <a:pPr lvl="0">
              <a:defRPr sz="1800">
                <a:solidFill>
                  <a:srgbClr val="000000"/>
                </a:solidFill>
              </a:defRPr>
            </a:pPr>
            <a:r>
              <a:rPr sz="3100">
                <a:solidFill>
                  <a:srgbClr val="C82506"/>
                </a:solidFill>
              </a:rPr>
              <a:t>効果的、実行可能な援助プロセスの形成</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2" grpId="1" fill="hold">
                                  <p:stCondLst>
                                    <p:cond delay="0"/>
                                  </p:stCondLst>
                                  <p:iterate type="el" backwards="0">
                                    <p:tmAbs val="0"/>
                                  </p:iterate>
                                  <p:childTnLst>
                                    <p:set>
                                      <p:cBhvr>
                                        <p:cTn id="6" fill="hold"/>
                                        <p:tgtEl>
                                          <p:spTgt spid="328"/>
                                        </p:tgtEl>
                                        <p:attrNameLst>
                                          <p:attrName>style.visibility</p:attrName>
                                        </p:attrNameLst>
                                      </p:cBhvr>
                                      <p:to>
                                        <p:strVal val="visible"/>
                                      </p:to>
                                    </p:set>
                                    <p:animEffect filter="wipe(right)" transition="in">
                                      <p:cBhvr>
                                        <p:cTn id="7" dur="1000"/>
                                        <p:tgtEl>
                                          <p:spTgt spid="328"/>
                                        </p:tgtEl>
                                      </p:cBhvr>
                                    </p:animEffect>
                                  </p:childTnLst>
                                </p:cTn>
                              </p:par>
                            </p:childTnLst>
                          </p:cTn>
                        </p:par>
                        <p:par>
                          <p:cTn id="8" fill="hold">
                            <p:stCondLst>
                              <p:cond delay="1000"/>
                            </p:stCondLst>
                            <p:childTnLst>
                              <p:par>
                                <p:cTn id="9" nodeType="afterEffect" presetClass="entr" presetSubtype="8" presetID="22" grpId="2" fill="hold">
                                  <p:stCondLst>
                                    <p:cond delay="0"/>
                                  </p:stCondLst>
                                  <p:iterate type="el" backwards="0">
                                    <p:tmAbs val="0"/>
                                  </p:iterate>
                                  <p:childTnLst>
                                    <p:set>
                                      <p:cBhvr>
                                        <p:cTn id="10" fill="hold"/>
                                        <p:tgtEl>
                                          <p:spTgt spid="329"/>
                                        </p:tgtEl>
                                        <p:attrNameLst>
                                          <p:attrName>style.visibility</p:attrName>
                                        </p:attrNameLst>
                                      </p:cBhvr>
                                      <p:to>
                                        <p:strVal val="visible"/>
                                      </p:to>
                                    </p:set>
                                    <p:animEffect filter="wipe(left)" transition="in">
                                      <p:cBhvr>
                                        <p:cTn id="11" dur="1000"/>
                                        <p:tgtEl>
                                          <p:spTgt spid="329"/>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330"/>
                                        </p:tgtEl>
                                        <p:attrNameLst>
                                          <p:attrName>style.visibility</p:attrName>
                                        </p:attrNameLst>
                                      </p:cBhvr>
                                      <p:to>
                                        <p:strVal val="visible"/>
                                      </p:to>
                                    </p:set>
                                    <p:animEffect filter="wipe(left)" transition="in">
                                      <p:cBhvr>
                                        <p:cTn id="16"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3"/>
      <p:bldP build="whole" bldLvl="1" animBg="1" rev="0" advAuto="0" spid="328" grpId="1"/>
      <p:bldP build="whole" bldLvl="1" animBg="1" rev="0" advAuto="0" spid="329"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共感的コミュニケーションの尺度　　</a:t>
            </a:r>
          </a:p>
        </p:txBody>
      </p:sp>
      <p:sp>
        <p:nvSpPr>
          <p:cNvPr id="333" name="Shape 333"/>
          <p:cNvSpPr/>
          <p:nvPr/>
        </p:nvSpPr>
        <p:spPr>
          <a:xfrm>
            <a:off x="609230" y="2590800"/>
            <a:ext cx="11679088" cy="11620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3300"/>
              <a:t>本質的技術の明確化、技術と成果の関係の確立に寄与</a:t>
            </a:r>
            <a:endParaRPr sz="3300"/>
          </a:p>
          <a:p>
            <a:pPr lvl="0" algn="l">
              <a:defRPr sz="1800"/>
            </a:pPr>
            <a:r>
              <a:rPr sz="3300"/>
              <a:t>　→教育や研究において幅広く役に立っている</a:t>
            </a:r>
          </a:p>
        </p:txBody>
      </p:sp>
      <p:sp>
        <p:nvSpPr>
          <p:cNvPr id="334" name="Shape 334"/>
          <p:cNvSpPr/>
          <p:nvPr/>
        </p:nvSpPr>
        <p:spPr>
          <a:xfrm>
            <a:off x="609230" y="3979208"/>
            <a:ext cx="11679088" cy="55816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3300" u="sng"/>
              <a:t>本書ではレベル１〜５の５段階に集約</a:t>
            </a:r>
            <a:endParaRPr sz="3300" u="sng"/>
          </a:p>
          <a:p>
            <a:pPr lvl="0" algn="l">
              <a:defRPr sz="1800"/>
            </a:pPr>
            <a:r>
              <a:rPr sz="2900">
                <a:latin typeface="ヒラギノ角ゴ ProN W6"/>
                <a:ea typeface="ヒラギノ角ゴ ProN W6"/>
                <a:cs typeface="ヒラギノ角ゴ ProN W6"/>
                <a:sym typeface="ヒラギノ角ゴ ProN W6"/>
              </a:rPr>
              <a:t>【レベル１】</a:t>
            </a:r>
            <a:r>
              <a:rPr sz="2900"/>
              <a:t>クライアントの視点はなく、自分自身の視点にとらわれ</a:t>
            </a:r>
            <a:endParaRPr sz="2900"/>
          </a:p>
          <a:p>
            <a:pPr lvl="0" algn="l">
              <a:defRPr sz="1800"/>
            </a:pPr>
            <a:r>
              <a:rPr sz="2900"/>
              <a:t>ている。</a:t>
            </a:r>
            <a:endParaRPr sz="2900"/>
          </a:p>
          <a:p>
            <a:pPr lvl="0" algn="l">
              <a:defRPr sz="1800"/>
            </a:pPr>
            <a:r>
              <a:rPr sz="2900">
                <a:latin typeface="ヒラギノ角ゴ ProN W6"/>
                <a:ea typeface="ヒラギノ角ゴ ProN W6"/>
                <a:cs typeface="ヒラギノ角ゴ ProN W6"/>
                <a:sym typeface="ヒラギノ角ゴ ProN W6"/>
              </a:rPr>
              <a:t>【レベル２】</a:t>
            </a:r>
            <a:r>
              <a:rPr sz="2900"/>
              <a:t>クライエントを理解しようとする努力は伝わるが、部分</a:t>
            </a:r>
            <a:endParaRPr sz="2900"/>
          </a:p>
          <a:p>
            <a:pPr lvl="0" algn="l">
              <a:defRPr sz="1800"/>
            </a:pPr>
            <a:r>
              <a:rPr sz="2900"/>
              <a:t>的に不正確である。</a:t>
            </a:r>
            <a:endParaRPr sz="2900"/>
          </a:p>
          <a:p>
            <a:pPr lvl="0" algn="l">
              <a:defRPr sz="1800"/>
            </a:pPr>
            <a:r>
              <a:rPr sz="2900">
                <a:latin typeface="ヒラギノ角ゴ ProN W6"/>
                <a:ea typeface="ヒラギノ角ゴ ProN W6"/>
                <a:cs typeface="ヒラギノ角ゴ ProN W6"/>
                <a:sym typeface="ヒラギノ角ゴ ProN W6"/>
              </a:rPr>
              <a:t>【レベル３】</a:t>
            </a:r>
            <a:r>
              <a:rPr sz="2900"/>
              <a:t>主要な部分において、クライエントの表層にある感情や</a:t>
            </a:r>
            <a:endParaRPr sz="2900"/>
          </a:p>
          <a:p>
            <a:pPr lvl="0" algn="l">
              <a:defRPr sz="1800"/>
            </a:pPr>
            <a:r>
              <a:rPr sz="2900"/>
              <a:t>表現を正しくとらえている。</a:t>
            </a:r>
            <a:r>
              <a:rPr sz="2900">
                <a:solidFill>
                  <a:srgbClr val="C82506"/>
                </a:solidFill>
              </a:rPr>
              <a:t>「最低限の促進的レベル」</a:t>
            </a:r>
            <a:endParaRPr sz="2900"/>
          </a:p>
          <a:p>
            <a:pPr lvl="0" algn="l">
              <a:defRPr sz="1800"/>
            </a:pPr>
            <a:r>
              <a:rPr sz="2900">
                <a:latin typeface="ヒラギノ角ゴ ProN W6"/>
                <a:ea typeface="ヒラギノ角ゴ ProN W6"/>
                <a:cs typeface="ヒラギノ角ゴ ProN W6"/>
                <a:sym typeface="ヒラギノ角ゴ ProN W6"/>
              </a:rPr>
              <a:t>【レベル４〜５】</a:t>
            </a:r>
            <a:r>
              <a:rPr sz="2900"/>
              <a:t>クライエントの感情全体に目配りができ、その強さについてまで正確に応答し、最も深い瞬間をクライエントと「共に」いることができる。</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対等な共感をもって受け答えする</a:t>
            </a:r>
          </a:p>
        </p:txBody>
      </p:sp>
      <p:sp>
        <p:nvSpPr>
          <p:cNvPr id="337" name="Shape 337"/>
          <p:cNvSpPr/>
          <p:nvPr/>
        </p:nvSpPr>
        <p:spPr>
          <a:xfrm>
            <a:off x="124226" y="2541789"/>
            <a:ext cx="12756349" cy="327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900"/>
              <a:t>中位レベル以上の特徴</a:t>
            </a:r>
            <a:endParaRPr sz="2900"/>
          </a:p>
          <a:p>
            <a:pPr lvl="0" algn="l">
              <a:defRPr sz="1800"/>
            </a:pPr>
            <a:r>
              <a:rPr sz="2900">
                <a:latin typeface="ヒラギノ角ゴ ProN W6"/>
                <a:ea typeface="ヒラギノ角ゴ ProN W6"/>
                <a:cs typeface="ヒラギノ角ゴ ProN W6"/>
                <a:sym typeface="ヒラギノ角ゴ ProN W6"/>
              </a:rPr>
              <a:t>【レベル３】</a:t>
            </a:r>
            <a:r>
              <a:rPr sz="2900"/>
              <a:t>クライエントと</a:t>
            </a:r>
            <a:r>
              <a:rPr sz="2900">
                <a:solidFill>
                  <a:srgbClr val="C82506"/>
                </a:solidFill>
              </a:rPr>
              <a:t>対等なレベル</a:t>
            </a:r>
            <a:r>
              <a:rPr sz="2900"/>
              <a:t>の受け答えである。ワーク関係の構築を促進させ、相互理解の雰囲気を醸成する。</a:t>
            </a:r>
            <a:endParaRPr sz="2900"/>
          </a:p>
          <a:p>
            <a:pPr lvl="0" algn="l">
              <a:defRPr sz="1800"/>
            </a:pPr>
            <a:r>
              <a:rPr sz="2900">
                <a:latin typeface="ヒラギノ角ゴ ProN W6"/>
                <a:ea typeface="ヒラギノ角ゴ ProN W6"/>
                <a:cs typeface="ヒラギノ角ゴ ProN W6"/>
                <a:sym typeface="ヒラギノ角ゴ ProN W6"/>
              </a:rPr>
              <a:t>【レベル４〜５】</a:t>
            </a:r>
            <a:r>
              <a:rPr sz="2900"/>
              <a:t>クライエントが表出する感情や意味のレベルを越えている場合が多い。</a:t>
            </a:r>
            <a:r>
              <a:rPr sz="2900" u="sng"/>
              <a:t>使用頻度が高いほど多くの利益をもたらすというわけではない</a:t>
            </a:r>
            <a:r>
              <a:rPr sz="2900"/>
              <a:t>ことに注意。</a:t>
            </a:r>
          </a:p>
        </p:txBody>
      </p:sp>
      <p:sp>
        <p:nvSpPr>
          <p:cNvPr id="338" name="Shape 338"/>
          <p:cNvSpPr/>
          <p:nvPr/>
        </p:nvSpPr>
        <p:spPr>
          <a:xfrm>
            <a:off x="560114" y="6254832"/>
            <a:ext cx="115443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600">
                <a:solidFill>
                  <a:srgbClr val="C82506"/>
                </a:solidFill>
              </a:rPr>
              <a:t>初期段階</a:t>
            </a:r>
            <a:r>
              <a:rPr sz="3600"/>
              <a:t>の目的達成には対等な受け答えが良く使われる</a:t>
            </a:r>
          </a:p>
        </p:txBody>
      </p:sp>
      <p:sp>
        <p:nvSpPr>
          <p:cNvPr id="339" name="Shape 339"/>
          <p:cNvSpPr/>
          <p:nvPr/>
        </p:nvSpPr>
        <p:spPr>
          <a:xfrm>
            <a:off x="2224203" y="8374886"/>
            <a:ext cx="69723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レベル３の受け答えの習得が基本</a:t>
            </a:r>
          </a:p>
        </p:txBody>
      </p:sp>
      <p:sp>
        <p:nvSpPr>
          <p:cNvPr id="340" name="Shape 340"/>
          <p:cNvSpPr/>
          <p:nvPr/>
        </p:nvSpPr>
        <p:spPr>
          <a:xfrm rot="5400000">
            <a:off x="5075352" y="6955294"/>
            <a:ext cx="1270001" cy="1270001"/>
          </a:xfrm>
          <a:prstGeom prst="rightArrow">
            <a:avLst>
              <a:gd name="adj1" fmla="val 32000"/>
              <a:gd name="adj2" fmla="val 64000"/>
            </a:avLst>
          </a:prstGeom>
          <a:ln w="25400">
            <a:solidFill>
              <a:srgbClr val="85888D"/>
            </a:solidFill>
            <a:miter lim="400000"/>
          </a:ln>
        </p:spPr>
        <p:txBody>
          <a:bodyPr lIns="50800" tIns="50800" rIns="50800" bIns="50800" anchor="ctr"/>
          <a:lstStyle/>
          <a:p>
            <a:pPr lvl="0">
              <a:defRPr sz="2400"/>
            </a:p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800"/>
              <a:t>本章の概要</a:t>
            </a:r>
          </a:p>
        </p:txBody>
      </p:sp>
      <p:sp>
        <p:nvSpPr>
          <p:cNvPr id="37" name="Shape 37"/>
          <p:cNvSpPr/>
          <p:nvPr/>
        </p:nvSpPr>
        <p:spPr>
          <a:xfrm>
            <a:off x="376211" y="2590800"/>
            <a:ext cx="11912107" cy="5003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3600"/>
              <a:t>改善の要因の70％…</a:t>
            </a:r>
            <a:r>
              <a:rPr sz="3600">
                <a:solidFill>
                  <a:srgbClr val="00882B"/>
                </a:solidFill>
              </a:rPr>
              <a:t>ワーカー[W]</a:t>
            </a:r>
            <a:r>
              <a:rPr sz="3600"/>
              <a:t>と</a:t>
            </a:r>
            <a:r>
              <a:rPr sz="3600">
                <a:solidFill>
                  <a:srgbClr val="861001"/>
                </a:solidFill>
              </a:rPr>
              <a:t>クライエント[C]</a:t>
            </a:r>
            <a:r>
              <a:rPr sz="3600"/>
              <a:t>の</a:t>
            </a:r>
            <a:endParaRPr sz="3600"/>
          </a:p>
          <a:p>
            <a:pPr lvl="0" algn="l">
              <a:defRPr sz="1800"/>
            </a:pPr>
            <a:r>
              <a:rPr sz="3600"/>
              <a:t>                            人間関係・協力関係による</a:t>
            </a:r>
            <a:endParaRPr sz="3600"/>
          </a:p>
          <a:p>
            <a:pPr lvl="0" algn="l">
              <a:defRPr sz="1800"/>
            </a:pPr>
            <a:endParaRPr sz="3600"/>
          </a:p>
          <a:p>
            <a:pPr lvl="0" algn="l">
              <a:defRPr sz="1800"/>
            </a:pPr>
            <a:r>
              <a:rPr sz="3100"/>
              <a:t>４つの要素</a:t>
            </a:r>
            <a:r>
              <a:rPr sz="3100"/>
              <a:t> ①</a:t>
            </a:r>
            <a:r>
              <a:rPr sz="3100">
                <a:solidFill>
                  <a:srgbClr val="570706"/>
                </a:solidFill>
              </a:rPr>
              <a:t>C</a:t>
            </a:r>
            <a:r>
              <a:rPr sz="3100"/>
              <a:t>側の要因または治療外の要因（40%）</a:t>
            </a:r>
            <a:endParaRPr sz="3100"/>
          </a:p>
          <a:p>
            <a:pPr lvl="0" algn="l">
              <a:defRPr sz="1800"/>
            </a:pPr>
            <a:r>
              <a:rPr sz="3100"/>
              <a:t>　　　　　 ②関係性に関わる要因（15%）</a:t>
            </a:r>
            <a:endParaRPr sz="3100"/>
          </a:p>
          <a:p>
            <a:pPr lvl="0" algn="l">
              <a:defRPr sz="1800"/>
            </a:pPr>
            <a:r>
              <a:rPr sz="3100"/>
              <a:t>                ③ブラシーボ効果、希望、期待などの要因（15％）</a:t>
            </a:r>
            <a:endParaRPr sz="3100"/>
          </a:p>
          <a:p>
            <a:pPr lvl="0" algn="l">
              <a:defRPr sz="1800"/>
            </a:pPr>
            <a:r>
              <a:rPr sz="3100"/>
              <a:t>               </a:t>
            </a:r>
            <a:r>
              <a:rPr sz="3100"/>
              <a:t> ④モデルや技法に関わる要因（15%）</a:t>
            </a:r>
            <a:endParaRPr sz="3600"/>
          </a:p>
        </p:txBody>
      </p:sp>
      <p:sp>
        <p:nvSpPr>
          <p:cNvPr id="38" name="Shape 38"/>
          <p:cNvSpPr/>
          <p:nvPr/>
        </p:nvSpPr>
        <p:spPr>
          <a:xfrm>
            <a:off x="664442" y="7366000"/>
            <a:ext cx="11134033"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600"/>
              <a:t>半分近くが、</a:t>
            </a:r>
            <a:r>
              <a:rPr sz="3600">
                <a:solidFill>
                  <a:srgbClr val="0B5D18"/>
                </a:solidFill>
              </a:rPr>
              <a:t>W</a:t>
            </a:r>
            <a:r>
              <a:rPr sz="3600"/>
              <a:t>が身につけるべき</a:t>
            </a:r>
            <a:r>
              <a:rPr sz="3600">
                <a:solidFill>
                  <a:srgbClr val="C82506"/>
                </a:solidFill>
              </a:rPr>
              <a:t>技術</a:t>
            </a:r>
            <a:r>
              <a:rPr sz="3600"/>
              <a:t>と</a:t>
            </a:r>
            <a:r>
              <a:rPr sz="3600">
                <a:solidFill>
                  <a:srgbClr val="C82506"/>
                </a:solidFill>
              </a:rPr>
              <a:t>能力</a:t>
            </a:r>
            <a:r>
              <a:rPr sz="3600"/>
              <a:t>に依拠</a:t>
            </a:r>
          </a:p>
        </p:txBody>
      </p:sp>
      <p:sp>
        <p:nvSpPr>
          <p:cNvPr id="39" name="Shape 39"/>
          <p:cNvSpPr/>
          <p:nvPr/>
        </p:nvSpPr>
        <p:spPr>
          <a:xfrm>
            <a:off x="791442" y="8051800"/>
            <a:ext cx="11134033"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pPr>
            <a:r>
              <a:rPr sz="3600"/>
              <a:t>　→いかにミクロレベルの技術を身につけ応用するか</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8" presetID="22" grpId="2" fill="hold">
                                  <p:stCondLst>
                                    <p:cond delay="0"/>
                                  </p:stCondLst>
                                  <p:iterate type="el" backwards="0">
                                    <p:tmAbs val="0"/>
                                  </p:iterate>
                                  <p:childTnLst>
                                    <p:set>
                                      <p:cBhvr>
                                        <p:cTn id="10" fill="hold"/>
                                        <p:tgtEl>
                                          <p:spTgt spid="39"/>
                                        </p:tgtEl>
                                        <p:attrNameLst>
                                          <p:attrName>style.visibility</p:attrName>
                                        </p:attrNameLst>
                                      </p:cBhvr>
                                      <p:to>
                                        <p:strVal val="visible"/>
                                      </p:to>
                                    </p:set>
                                    <p:animEffect filter="wipe(left)" transition="in">
                                      <p:cBhvr>
                                        <p:cTn id="11"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2"/>
      <p:bldP build="whole" bldLvl="1" animBg="1" rev="0" advAuto="0" spid="38"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対等な受け答えを構成する　　</a:t>
            </a:r>
          </a:p>
        </p:txBody>
      </p:sp>
      <p:sp>
        <p:nvSpPr>
          <p:cNvPr id="343" name="Shape 343"/>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344" name="Shape 344"/>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sp>
        <p:nvSpPr>
          <p:cNvPr id="345" name="Shape 345"/>
          <p:cNvSpPr/>
          <p:nvPr/>
        </p:nvSpPr>
        <p:spPr>
          <a:xfrm flipV="1">
            <a:off x="5354216" y="5873398"/>
            <a:ext cx="2827719" cy="480505"/>
          </a:xfrm>
          <a:prstGeom prst="line">
            <a:avLst/>
          </a:prstGeom>
          <a:ln w="76200">
            <a:solidFill/>
            <a:miter lim="400000"/>
            <a:tailEnd type="triangle"/>
          </a:ln>
        </p:spPr>
        <p:txBody>
          <a:bodyPr lIns="0" tIns="0" rIns="0" bIns="0" anchor="ctr"/>
          <a:lstStyle/>
          <a:p>
            <a:pPr lvl="0">
              <a:defRPr sz="2400"/>
            </a:pPr>
          </a:p>
        </p:txBody>
      </p:sp>
      <p:grpSp>
        <p:nvGrpSpPr>
          <p:cNvPr id="350" name="Group 350"/>
          <p:cNvGrpSpPr/>
          <p:nvPr/>
        </p:nvGrpSpPr>
        <p:grpSpPr>
          <a:xfrm>
            <a:off x="2712093" y="6270306"/>
            <a:ext cx="3917356" cy="1651898"/>
            <a:chOff x="0" y="-53881"/>
            <a:chExt cx="3917354" cy="1651897"/>
          </a:xfrm>
        </p:grpSpPr>
        <p:grpSp>
          <p:nvGrpSpPr>
            <p:cNvPr id="348" name="Group 348"/>
            <p:cNvGrpSpPr/>
            <p:nvPr/>
          </p:nvGrpSpPr>
          <p:grpSpPr>
            <a:xfrm>
              <a:off x="832646" y="-53882"/>
              <a:ext cx="2252062" cy="1237020"/>
              <a:chOff x="-53881" y="-53881"/>
              <a:chExt cx="2252060" cy="1237019"/>
            </a:xfrm>
          </p:grpSpPr>
          <p:sp>
            <p:nvSpPr>
              <p:cNvPr id="347" name="Shape 347"/>
              <p:cNvSpPr/>
              <p:nvPr/>
            </p:nvSpPr>
            <p:spPr>
              <a:xfrm>
                <a:off x="0" y="0"/>
                <a:ext cx="2144298" cy="1129257"/>
              </a:xfrm>
              <a:prstGeom prst="roundRect">
                <a:avLst>
                  <a:gd name="adj" fmla="val 29398"/>
                </a:avLst>
              </a:prstGeom>
              <a:solidFill>
                <a:srgbClr val="FFFFFF"/>
              </a:solidFill>
              <a:ln>
                <a:noFill/>
              </a:ln>
              <a:effectLst/>
            </p:spPr>
            <p:txBody>
              <a:bodyPr wrap="square" lIns="0" tIns="0" rIns="0" bIns="0" numCol="1" anchor="ctr">
                <a:noAutofit/>
              </a:bodyPr>
              <a:lstStyle/>
              <a:p>
                <a:pPr lvl="0">
                  <a:defRPr sz="2400"/>
                </a:pPr>
              </a:p>
            </p:txBody>
          </p:sp>
          <p:pic>
            <p:nvPicPr>
              <p:cNvPr id="346" name=""/>
              <p:cNvPicPr/>
              <p:nvPr/>
            </p:nvPicPr>
            <p:blipFill>
              <a:blip r:embed="rId4">
                <a:extLst/>
              </a:blip>
              <a:stretch>
                <a:fillRect/>
              </a:stretch>
            </p:blipFill>
            <p:spPr>
              <a:xfrm>
                <a:off x="-53882" y="-53882"/>
                <a:ext cx="2252062" cy="1237020"/>
              </a:xfrm>
              <a:prstGeom prst="rect">
                <a:avLst/>
              </a:prstGeom>
              <a:effectLst/>
            </p:spPr>
          </p:pic>
        </p:grpSp>
        <p:sp>
          <p:nvSpPr>
            <p:cNvPr id="349" name="Shape 349"/>
            <p:cNvSpPr/>
            <p:nvPr/>
          </p:nvSpPr>
          <p:spPr>
            <a:xfrm>
              <a:off x="0" y="93076"/>
              <a:ext cx="3917355" cy="1504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sz="2700"/>
                <a:t>発言・行動</a:t>
              </a:r>
              <a:endParaRPr sz="2700"/>
            </a:p>
            <a:p>
              <a:pPr lvl="0">
                <a:defRPr sz="1800"/>
              </a:pPr>
              <a:r>
                <a:rPr sz="2700"/>
                <a:t>態度・表情</a:t>
              </a:r>
              <a:endParaRPr sz="2700"/>
            </a:p>
            <a:p>
              <a:pPr lvl="0">
                <a:defRPr sz="1800"/>
              </a:pPr>
              <a:r>
                <a:rPr sz="2700"/>
                <a:t>　　</a:t>
              </a:r>
            </a:p>
          </p:txBody>
        </p:sp>
      </p:grpSp>
      <p:sp>
        <p:nvSpPr>
          <p:cNvPr id="351" name="Shape 351"/>
          <p:cNvSpPr/>
          <p:nvPr/>
        </p:nvSpPr>
        <p:spPr>
          <a:xfrm>
            <a:off x="2503214" y="2318029"/>
            <a:ext cx="76581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レベル３に到達するために役立つパラダイム</a:t>
            </a:r>
          </a:p>
        </p:txBody>
      </p:sp>
      <p:sp>
        <p:nvSpPr>
          <p:cNvPr id="352" name="Shape 352"/>
          <p:cNvSpPr/>
          <p:nvPr/>
        </p:nvSpPr>
        <p:spPr>
          <a:xfrm>
            <a:off x="4344900" y="3449029"/>
            <a:ext cx="4032251" cy="2029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 y="0"/>
                </a:moveTo>
                <a:cubicBezTo>
                  <a:pt x="516" y="0"/>
                  <a:pt x="0" y="1026"/>
                  <a:pt x="0" y="2293"/>
                </a:cubicBezTo>
                <a:lnTo>
                  <a:pt x="0" y="19307"/>
                </a:lnTo>
                <a:cubicBezTo>
                  <a:pt x="0" y="20574"/>
                  <a:pt x="516" y="21600"/>
                  <a:pt x="1154" y="21600"/>
                </a:cubicBezTo>
                <a:lnTo>
                  <a:pt x="18194" y="21600"/>
                </a:lnTo>
                <a:cubicBezTo>
                  <a:pt x="18832" y="21600"/>
                  <a:pt x="19349" y="20574"/>
                  <a:pt x="19349" y="19307"/>
                </a:cubicBezTo>
                <a:lnTo>
                  <a:pt x="19349" y="16962"/>
                </a:lnTo>
                <a:lnTo>
                  <a:pt x="21600" y="15611"/>
                </a:lnTo>
                <a:lnTo>
                  <a:pt x="19349" y="14255"/>
                </a:lnTo>
                <a:lnTo>
                  <a:pt x="19349" y="2293"/>
                </a:lnTo>
                <a:cubicBezTo>
                  <a:pt x="19349" y="1026"/>
                  <a:pt x="18832" y="0"/>
                  <a:pt x="18194" y="0"/>
                </a:cubicBezTo>
                <a:lnTo>
                  <a:pt x="1154"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p>
            <a:pPr lvl="0">
              <a:defRPr sz="1800"/>
            </a:pPr>
            <a:r>
              <a:rPr sz="2400"/>
              <a:t>あなたは＿＿について、＿＿＿と感じる。</a:t>
            </a:r>
            <a:endParaRPr sz="2400"/>
          </a:p>
          <a:p>
            <a:pPr lvl="0">
              <a:defRPr sz="1800"/>
            </a:pPr>
            <a:r>
              <a:rPr sz="2400"/>
              <a:t>なぜなら＿＿＿だから。</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対等な受け答えを構成する　　</a:t>
            </a:r>
          </a:p>
        </p:txBody>
      </p:sp>
      <p:sp>
        <p:nvSpPr>
          <p:cNvPr id="355" name="Shape 355"/>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356" name="Shape 356"/>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sp>
        <p:nvSpPr>
          <p:cNvPr id="357" name="Shape 357"/>
          <p:cNvSpPr/>
          <p:nvPr/>
        </p:nvSpPr>
        <p:spPr>
          <a:xfrm>
            <a:off x="1010002" y="2838450"/>
            <a:ext cx="1257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【例】</a:t>
            </a:r>
          </a:p>
        </p:txBody>
      </p:sp>
      <p:sp>
        <p:nvSpPr>
          <p:cNvPr id="358" name="Shape 358"/>
          <p:cNvSpPr/>
          <p:nvPr/>
        </p:nvSpPr>
        <p:spPr>
          <a:xfrm>
            <a:off x="4292735" y="6086550"/>
            <a:ext cx="3879454" cy="32325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0" y="0"/>
                </a:moveTo>
                <a:cubicBezTo>
                  <a:pt x="537" y="0"/>
                  <a:pt x="0" y="644"/>
                  <a:pt x="0" y="1440"/>
                </a:cubicBezTo>
                <a:lnTo>
                  <a:pt x="0" y="20157"/>
                </a:lnTo>
                <a:cubicBezTo>
                  <a:pt x="0" y="20953"/>
                  <a:pt x="537" y="21600"/>
                  <a:pt x="1200" y="21600"/>
                </a:cubicBezTo>
                <a:lnTo>
                  <a:pt x="18911" y="21600"/>
                </a:lnTo>
                <a:cubicBezTo>
                  <a:pt x="19574" y="21600"/>
                  <a:pt x="20111" y="20953"/>
                  <a:pt x="20111" y="20157"/>
                </a:cubicBezTo>
                <a:lnTo>
                  <a:pt x="20111" y="13721"/>
                </a:lnTo>
                <a:lnTo>
                  <a:pt x="21600" y="12872"/>
                </a:lnTo>
                <a:lnTo>
                  <a:pt x="20111" y="12024"/>
                </a:lnTo>
                <a:lnTo>
                  <a:pt x="20111" y="1440"/>
                </a:lnTo>
                <a:cubicBezTo>
                  <a:pt x="20111" y="644"/>
                  <a:pt x="19574" y="0"/>
                  <a:pt x="18911" y="0"/>
                </a:cubicBezTo>
                <a:lnTo>
                  <a:pt x="1200"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p>
            <a:pPr lvl="0" algn="l">
              <a:defRPr sz="1800"/>
            </a:pPr>
            <a:r>
              <a:rPr sz="1900"/>
              <a:t>お父さんと話をしようとするとき、あなたはまさに</a:t>
            </a:r>
            <a:r>
              <a:rPr sz="1900">
                <a:latin typeface="ヒラギノ角ゴ ProN W6"/>
                <a:ea typeface="ヒラギノ角ゴ ProN W6"/>
                <a:cs typeface="ヒラギノ角ゴ ProN W6"/>
                <a:sym typeface="ヒラギノ角ゴ ProN W6"/>
              </a:rPr>
              <a:t>パニック</a:t>
            </a:r>
            <a:r>
              <a:rPr sz="1900"/>
              <a:t>のような気持ちになってしまうのですね。本当は動揺しないで落ち着いて思い通りに、お父さんと話したいと思っているから、あなたは</a:t>
            </a:r>
            <a:r>
              <a:rPr sz="1900">
                <a:latin typeface="ヒラギノ角ゴ ProN W6"/>
                <a:ea typeface="ヒラギノ角ゴ ProN W6"/>
                <a:cs typeface="ヒラギノ角ゴ ProN W6"/>
                <a:sym typeface="ヒラギノ角ゴ ProN W6"/>
              </a:rPr>
              <a:t>がっかり</a:t>
            </a:r>
            <a:r>
              <a:rPr sz="1900"/>
              <a:t>してしまうのですね。</a:t>
            </a:r>
          </a:p>
        </p:txBody>
      </p:sp>
      <p:sp>
        <p:nvSpPr>
          <p:cNvPr id="359" name="Shape 359"/>
          <p:cNvSpPr/>
          <p:nvPr/>
        </p:nvSpPr>
        <p:spPr>
          <a:xfrm>
            <a:off x="3894380" y="3605364"/>
            <a:ext cx="3920332" cy="23153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93" y="0"/>
                </a:moveTo>
                <a:cubicBezTo>
                  <a:pt x="3337" y="0"/>
                  <a:pt x="2806" y="899"/>
                  <a:pt x="2806" y="2010"/>
                </a:cubicBezTo>
                <a:lnTo>
                  <a:pt x="2806" y="18301"/>
                </a:lnTo>
                <a:lnTo>
                  <a:pt x="0" y="19486"/>
                </a:lnTo>
                <a:lnTo>
                  <a:pt x="3033" y="20767"/>
                </a:lnTo>
                <a:cubicBezTo>
                  <a:pt x="3249" y="21271"/>
                  <a:pt x="3597" y="21600"/>
                  <a:pt x="3993" y="21600"/>
                </a:cubicBezTo>
                <a:lnTo>
                  <a:pt x="20413" y="21600"/>
                </a:lnTo>
                <a:cubicBezTo>
                  <a:pt x="21069" y="21600"/>
                  <a:pt x="21600" y="20701"/>
                  <a:pt x="21600" y="19590"/>
                </a:cubicBezTo>
                <a:lnTo>
                  <a:pt x="21600" y="2010"/>
                </a:lnTo>
                <a:cubicBezTo>
                  <a:pt x="21600" y="899"/>
                  <a:pt x="21069" y="0"/>
                  <a:pt x="20413" y="0"/>
                </a:cubicBezTo>
                <a:lnTo>
                  <a:pt x="3993"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lvl1pPr algn="l">
              <a:defRPr sz="2100"/>
            </a:lvl1pPr>
          </a:lstStyle>
          <a:p>
            <a:pPr lvl="0">
              <a:defRPr sz="1800"/>
            </a:pPr>
            <a:r>
              <a:rPr sz="2100"/>
              <a:t>父と話をするとき、私はいつも怖くて泣かずにはいれらない。自分をだして父に反論したいのだけど、全然できないのです。</a:t>
            </a:r>
            <a:endParaRPr sz="2100"/>
          </a:p>
        </p:txBody>
      </p:sp>
      <p:sp>
        <p:nvSpPr>
          <p:cNvPr id="360" name="Shape 360"/>
          <p:cNvSpPr/>
          <p:nvPr/>
        </p:nvSpPr>
        <p:spPr>
          <a:xfrm>
            <a:off x="2396356" y="2838450"/>
            <a:ext cx="1002030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000">
                <a:latin typeface="ヒラギノ角ゴ ProN W6"/>
                <a:ea typeface="ヒラギノ角ゴ ProN W6"/>
                <a:cs typeface="ヒラギノ角ゴ ProN W6"/>
                <a:sym typeface="ヒラギノ角ゴ ProN W6"/>
              </a:rPr>
              <a:t>パニック</a:t>
            </a:r>
            <a:r>
              <a:rPr sz="3000"/>
              <a:t>と</a:t>
            </a:r>
            <a:r>
              <a:rPr sz="3000">
                <a:latin typeface="ヒラギノ角ゴ ProN W6"/>
                <a:ea typeface="ヒラギノ角ゴ ProN W6"/>
                <a:cs typeface="ヒラギノ角ゴ ProN W6"/>
                <a:sym typeface="ヒラギノ角ゴ ProN W6"/>
              </a:rPr>
              <a:t>がっかり</a:t>
            </a:r>
            <a:r>
              <a:rPr sz="3000"/>
              <a:t>という二つの感情に光を当てている。</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共感的な受け答え用いる</a:t>
            </a:r>
          </a:p>
        </p:txBody>
      </p:sp>
      <p:sp>
        <p:nvSpPr>
          <p:cNvPr id="363" name="Shape 363"/>
          <p:cNvSpPr/>
          <p:nvPr/>
        </p:nvSpPr>
        <p:spPr>
          <a:xfrm>
            <a:off x="124226" y="2541789"/>
            <a:ext cx="12756349" cy="66230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900"/>
              <a:t>　　　初期段階　→　共感的な受け答えを頻繁に使用すべき</a:t>
            </a:r>
            <a:endParaRPr sz="2900"/>
          </a:p>
          <a:p>
            <a:pPr lvl="0" algn="l">
              <a:defRPr sz="1800"/>
            </a:pPr>
            <a:r>
              <a:rPr sz="2900"/>
              <a:t>　　　【例】「理解できているか確認させてください」</a:t>
            </a:r>
            <a:endParaRPr sz="2900"/>
          </a:p>
          <a:p>
            <a:pPr lvl="0" algn="l">
              <a:defRPr sz="1800"/>
            </a:pPr>
            <a:r>
              <a:rPr sz="2900"/>
              <a:t>　　　　　　「私の理解は正しいですか」</a:t>
            </a:r>
            <a:endParaRPr sz="2900"/>
          </a:p>
          <a:p>
            <a:pPr lvl="0" algn="l">
              <a:defRPr sz="1800"/>
            </a:pPr>
            <a:r>
              <a:rPr sz="2900"/>
              <a:t>　　　　　　　（受け答えを暫定的なものとして伝える）</a:t>
            </a:r>
            <a:endParaRPr sz="2900"/>
          </a:p>
          <a:p>
            <a:pPr lvl="0" algn="l">
              <a:defRPr sz="1800"/>
            </a:pPr>
            <a:r>
              <a:rPr sz="2900"/>
              <a:t>　　共感的な受け答えの導入句（p179-180）</a:t>
            </a:r>
            <a:endParaRPr sz="2900"/>
          </a:p>
          <a:p>
            <a:pPr lvl="0" algn="l">
              <a:defRPr sz="1800"/>
            </a:pPr>
            <a:endParaRPr sz="2900"/>
          </a:p>
          <a:p>
            <a:pPr lvl="0" algn="l">
              <a:defRPr sz="1800"/>
            </a:pPr>
            <a:r>
              <a:rPr sz="2900"/>
              <a:t>　　　</a:t>
            </a:r>
            <a:r>
              <a:rPr sz="2900">
                <a:latin typeface="ヒラギノ角ゴ ProN W6"/>
                <a:ea typeface="ヒラギノ角ゴ ProN W6"/>
                <a:cs typeface="ヒラギノ角ゴ ProN W6"/>
                <a:sym typeface="ヒラギノ角ゴ ProN W6"/>
              </a:rPr>
              <a:t>感情を引き起こす</a:t>
            </a:r>
            <a:r>
              <a:rPr sz="2900"/>
              <a:t>　ではなく　</a:t>
            </a:r>
            <a:r>
              <a:rPr sz="2900">
                <a:latin typeface="ヒラギノ角ゴ ProN W6"/>
                <a:ea typeface="ヒラギノ角ゴ ProN W6"/>
                <a:cs typeface="ヒラギノ角ゴ ProN W6"/>
                <a:sym typeface="ヒラギノ角ゴ ProN W6"/>
              </a:rPr>
              <a:t>感情の表現を促している</a:t>
            </a:r>
            <a:endParaRPr sz="2900"/>
          </a:p>
          <a:p>
            <a:pPr lvl="0" algn="l">
              <a:defRPr sz="1800"/>
            </a:pPr>
            <a:endParaRPr sz="2900"/>
          </a:p>
          <a:p>
            <a:pPr lvl="0" algn="l">
              <a:defRPr sz="1800"/>
            </a:pPr>
            <a:r>
              <a:rPr sz="2900"/>
              <a:t>共感的な受け答えが常に正確とは限らない</a:t>
            </a:r>
            <a:endParaRPr sz="2900"/>
          </a:p>
          <a:p>
            <a:pPr lvl="0" algn="l">
              <a:defRPr sz="1800"/>
            </a:pPr>
            <a:r>
              <a:rPr sz="2900"/>
              <a:t>→正確さよりも重要なのは、</a:t>
            </a:r>
            <a:r>
              <a:rPr sz="2900" u="sng">
                <a:latin typeface="ヒラギノ角ゴ ProN W6"/>
                <a:ea typeface="ヒラギノ角ゴ ProN W6"/>
                <a:cs typeface="ヒラギノ角ゴ ProN W6"/>
                <a:sym typeface="ヒラギノ角ゴ ProN W6"/>
              </a:rPr>
              <a:t>クライエントの経験を受け止めようと真摯に試み、理解しようとする姿勢</a:t>
            </a:r>
            <a:endParaRPr sz="2900"/>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援助関係の３つの促進条件　　</a:t>
            </a:r>
          </a:p>
        </p:txBody>
      </p:sp>
      <p:sp>
        <p:nvSpPr>
          <p:cNvPr id="366" name="Shape 366"/>
          <p:cNvSpPr/>
          <p:nvPr/>
        </p:nvSpPr>
        <p:spPr>
          <a:xfrm>
            <a:off x="4050972" y="3116334"/>
            <a:ext cx="4902856" cy="6858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C82506"/>
                </a:solidFill>
              </a:defRPr>
            </a:lvl1pPr>
          </a:lstStyle>
          <a:p>
            <a:pPr lvl="0">
              <a:defRPr sz="1800">
                <a:solidFill>
                  <a:srgbClr val="000000"/>
                </a:solidFill>
              </a:defRPr>
            </a:pPr>
            <a:r>
              <a:rPr sz="4600">
                <a:solidFill>
                  <a:srgbClr val="C82506"/>
                </a:solidFill>
              </a:rPr>
              <a:t>共感・尊重</a:t>
            </a:r>
          </a:p>
        </p:txBody>
      </p:sp>
      <p:sp>
        <p:nvSpPr>
          <p:cNvPr id="367" name="Shape 367"/>
          <p:cNvSpPr/>
          <p:nvPr/>
        </p:nvSpPr>
        <p:spPr>
          <a:xfrm>
            <a:off x="3532423" y="4509299"/>
            <a:ext cx="5939954" cy="6858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FFFFF"/>
                </a:solidFill>
              </a:defRPr>
            </a:lvl1pPr>
          </a:lstStyle>
          <a:p>
            <a:pPr lvl="0">
              <a:defRPr sz="1800">
                <a:solidFill>
                  <a:srgbClr val="000000"/>
                </a:solidFill>
              </a:defRPr>
            </a:pPr>
            <a:r>
              <a:rPr sz="4600">
                <a:solidFill>
                  <a:srgbClr val="FFFFFF"/>
                </a:solidFill>
              </a:rPr>
              <a:t>支配的でない暖かさ</a:t>
            </a:r>
          </a:p>
        </p:txBody>
      </p:sp>
      <p:sp>
        <p:nvSpPr>
          <p:cNvPr id="368" name="Shape 368"/>
          <p:cNvSpPr/>
          <p:nvPr/>
        </p:nvSpPr>
        <p:spPr>
          <a:xfrm>
            <a:off x="4050972" y="5902263"/>
            <a:ext cx="4902856" cy="15621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C82506"/>
                </a:solidFill>
              </a:defRPr>
            </a:lvl1pPr>
          </a:lstStyle>
          <a:p>
            <a:pPr lvl="0">
              <a:defRPr sz="1800">
                <a:solidFill>
                  <a:srgbClr val="000000"/>
                </a:solidFill>
              </a:defRPr>
            </a:pPr>
            <a:r>
              <a:rPr sz="4600">
                <a:solidFill>
                  <a:srgbClr val="C82506"/>
                </a:solidFill>
              </a:rPr>
              <a:t>オーセンティシティ（純粋性）　　</a:t>
            </a:r>
          </a:p>
        </p:txBody>
      </p:sp>
      <p:sp>
        <p:nvSpPr>
          <p:cNvPr id="369" name="Shape 369"/>
          <p:cNvSpPr/>
          <p:nvPr/>
        </p:nvSpPr>
        <p:spPr>
          <a:xfrm>
            <a:off x="2518148" y="8334800"/>
            <a:ext cx="7968503" cy="736601"/>
          </a:xfrm>
          <a:prstGeom prst="rect">
            <a:avLst/>
          </a:prstGeom>
          <a:solidFill>
            <a:srgbClr val="FFFFFF"/>
          </a:solidFill>
          <a:ln w="50800">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4600">
                <a:solidFill>
                  <a:srgbClr val="C82506"/>
                </a:solidFill>
              </a:defRPr>
            </a:lvl1pPr>
          </a:lstStyle>
          <a:p>
            <a:pPr lvl="0">
              <a:defRPr sz="1800">
                <a:solidFill>
                  <a:srgbClr val="000000"/>
                </a:solidFill>
              </a:defRPr>
            </a:pPr>
            <a:r>
              <a:rPr sz="4600">
                <a:solidFill>
                  <a:srgbClr val="C82506"/>
                </a:solidFill>
              </a:rPr>
              <a:t>Wにとって必要不可欠な技術</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オーセンティシティ　　</a:t>
            </a:r>
          </a:p>
        </p:txBody>
      </p:sp>
      <p:sp>
        <p:nvSpPr>
          <p:cNvPr id="372" name="Shape 372"/>
          <p:cNvSpPr/>
          <p:nvPr/>
        </p:nvSpPr>
        <p:spPr>
          <a:xfrm>
            <a:off x="710927" y="2659130"/>
            <a:ext cx="12756349" cy="66484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3600"/>
              <a:t>【定義】自然で正直な、自発的で率直な、</a:t>
            </a:r>
            <a:endParaRPr sz="3600"/>
          </a:p>
          <a:p>
            <a:pPr lvl="0" algn="l">
              <a:defRPr sz="1800"/>
            </a:pPr>
            <a:r>
              <a:rPr sz="3600"/>
              <a:t>そして純粋な語りかたで自己を分かち合うこと</a:t>
            </a:r>
            <a:endParaRPr sz="3600"/>
          </a:p>
          <a:p>
            <a:pPr lvl="0" algn="l">
              <a:defRPr sz="1800"/>
            </a:pPr>
            <a:r>
              <a:rPr sz="3100"/>
              <a:t>→Wは自分自身が人間らしさや率直さの手本とならねばならない。</a:t>
            </a:r>
            <a:endParaRPr sz="3100"/>
          </a:p>
          <a:p>
            <a:pPr lvl="0" algn="l">
              <a:defRPr sz="1800"/>
            </a:pPr>
            <a:r>
              <a:rPr sz="3100"/>
              <a:t>　「専門家である」という仮面の背後に隠れてはならない。</a:t>
            </a:r>
            <a:endParaRPr sz="3100"/>
          </a:p>
          <a:p>
            <a:pPr lvl="0" algn="l">
              <a:defRPr sz="1800"/>
            </a:pPr>
            <a:endParaRPr sz="3100"/>
          </a:p>
          <a:p>
            <a:pPr lvl="0" algn="l">
              <a:defRPr sz="1800"/>
            </a:pPr>
            <a:r>
              <a:rPr sz="3100"/>
              <a:t>《禁止事項》</a:t>
            </a:r>
            <a:endParaRPr sz="3100"/>
          </a:p>
          <a:p>
            <a:pPr lvl="0" algn="l">
              <a:defRPr sz="1800"/>
            </a:pPr>
            <a:r>
              <a:rPr sz="3100"/>
              <a:t>（1）クライエントを不快にさせること</a:t>
            </a:r>
            <a:endParaRPr sz="3100"/>
          </a:p>
          <a:p>
            <a:pPr lvl="0" algn="l">
              <a:defRPr sz="1800"/>
            </a:pPr>
            <a:r>
              <a:rPr sz="3100"/>
              <a:t>　　</a:t>
            </a:r>
            <a:r>
              <a:rPr sz="2300"/>
              <a:t>→オーセンティシティは何をやっても許される免罪符ではない（敵意を表現するなど）</a:t>
            </a:r>
            <a:endParaRPr sz="3100"/>
          </a:p>
          <a:p>
            <a:pPr lvl="0" algn="l">
              <a:defRPr sz="1800"/>
            </a:pPr>
            <a:r>
              <a:rPr sz="3100"/>
              <a:t>（2）クライエントでなくWの要求を満たすために自分の個人的な</a:t>
            </a:r>
            <a:endParaRPr sz="3100"/>
          </a:p>
          <a:p>
            <a:pPr lvl="0" algn="l">
              <a:defRPr sz="1800"/>
            </a:pPr>
            <a:r>
              <a:rPr sz="3100"/>
              <a:t>　　経験や感情に焦点を当てること</a:t>
            </a:r>
            <a:endParaRPr sz="3100"/>
          </a:p>
          <a:p>
            <a:pPr lvl="0" algn="l">
              <a:defRPr sz="1800"/>
            </a:pPr>
            <a:r>
              <a:rPr sz="3100"/>
              <a:t>　　</a:t>
            </a:r>
            <a:r>
              <a:rPr sz="2300"/>
              <a:t>→クライエントのニーズに応えることの重要性</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自己開示の種類　　</a:t>
            </a:r>
          </a:p>
        </p:txBody>
      </p:sp>
      <p:sp>
        <p:nvSpPr>
          <p:cNvPr id="375" name="Shape 375"/>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376" name="Shape 376"/>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sp>
        <p:nvSpPr>
          <p:cNvPr id="377" name="Shape 377"/>
          <p:cNvSpPr/>
          <p:nvPr/>
        </p:nvSpPr>
        <p:spPr>
          <a:xfrm>
            <a:off x="773267" y="2404496"/>
            <a:ext cx="9929623" cy="1054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3000"/>
              <a:t>自己関与的な説明</a:t>
            </a:r>
            <a:endParaRPr sz="3000"/>
          </a:p>
          <a:p>
            <a:pPr lvl="0" algn="l">
              <a:defRPr sz="1800"/>
            </a:pPr>
            <a:r>
              <a:rPr sz="3000"/>
              <a:t>→Cに対するWの個人的反応を表現するメッセージを含む</a:t>
            </a:r>
          </a:p>
        </p:txBody>
      </p:sp>
      <p:sp>
        <p:nvSpPr>
          <p:cNvPr id="378" name="Shape 378"/>
          <p:cNvSpPr/>
          <p:nvPr/>
        </p:nvSpPr>
        <p:spPr>
          <a:xfrm>
            <a:off x="4379854" y="3593069"/>
            <a:ext cx="3879454" cy="2567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0" y="0"/>
                </a:moveTo>
                <a:cubicBezTo>
                  <a:pt x="537" y="0"/>
                  <a:pt x="0" y="811"/>
                  <a:pt x="0" y="1813"/>
                </a:cubicBezTo>
                <a:lnTo>
                  <a:pt x="0" y="19784"/>
                </a:lnTo>
                <a:cubicBezTo>
                  <a:pt x="0" y="20786"/>
                  <a:pt x="537" y="21600"/>
                  <a:pt x="1200" y="21600"/>
                </a:cubicBezTo>
                <a:lnTo>
                  <a:pt x="18911" y="21600"/>
                </a:lnTo>
                <a:cubicBezTo>
                  <a:pt x="19574" y="21600"/>
                  <a:pt x="20111" y="20786"/>
                  <a:pt x="20111" y="19784"/>
                </a:cubicBezTo>
                <a:lnTo>
                  <a:pt x="20111" y="11680"/>
                </a:lnTo>
                <a:lnTo>
                  <a:pt x="21600" y="10611"/>
                </a:lnTo>
                <a:lnTo>
                  <a:pt x="20111" y="9546"/>
                </a:lnTo>
                <a:lnTo>
                  <a:pt x="20111" y="1813"/>
                </a:lnTo>
                <a:cubicBezTo>
                  <a:pt x="20111" y="811"/>
                  <a:pt x="19574" y="0"/>
                  <a:pt x="18911" y="0"/>
                </a:cubicBezTo>
                <a:lnTo>
                  <a:pt x="1200"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p>
            <a:pPr lvl="0" algn="l">
              <a:defRPr sz="1800"/>
            </a:pPr>
            <a:r>
              <a:rPr sz="1900"/>
              <a:t>この一週間のあなたの進歩には</a:t>
            </a:r>
            <a:r>
              <a:rPr sz="1900">
                <a:latin typeface="ヒラギノ角ゴ ProN W6"/>
                <a:ea typeface="ヒラギノ角ゴ ProN W6"/>
                <a:cs typeface="ヒラギノ角ゴ ProN W6"/>
                <a:sym typeface="ヒラギノ角ゴ ProN W6"/>
              </a:rPr>
              <a:t>驚いています</a:t>
            </a:r>
            <a:r>
              <a:rPr sz="1900"/>
              <a:t>。先週話し合ったことをちゃんと実行して、怒りをコントロールする方法の習得に向けて、また一歩前進しましたね。</a:t>
            </a:r>
          </a:p>
        </p:txBody>
      </p:sp>
      <p:sp>
        <p:nvSpPr>
          <p:cNvPr id="379" name="Shape 379"/>
          <p:cNvSpPr/>
          <p:nvPr/>
        </p:nvSpPr>
        <p:spPr>
          <a:xfrm>
            <a:off x="4379854" y="6313976"/>
            <a:ext cx="3879454" cy="2567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0" y="0"/>
                </a:moveTo>
                <a:cubicBezTo>
                  <a:pt x="537" y="0"/>
                  <a:pt x="0" y="811"/>
                  <a:pt x="0" y="1813"/>
                </a:cubicBezTo>
                <a:lnTo>
                  <a:pt x="0" y="19784"/>
                </a:lnTo>
                <a:cubicBezTo>
                  <a:pt x="0" y="20786"/>
                  <a:pt x="537" y="21600"/>
                  <a:pt x="1200" y="21600"/>
                </a:cubicBezTo>
                <a:lnTo>
                  <a:pt x="18911" y="21600"/>
                </a:lnTo>
                <a:cubicBezTo>
                  <a:pt x="19574" y="21600"/>
                  <a:pt x="20111" y="20786"/>
                  <a:pt x="20111" y="19784"/>
                </a:cubicBezTo>
                <a:lnTo>
                  <a:pt x="20111" y="11680"/>
                </a:lnTo>
                <a:lnTo>
                  <a:pt x="21600" y="10611"/>
                </a:lnTo>
                <a:lnTo>
                  <a:pt x="20111" y="9543"/>
                </a:lnTo>
                <a:lnTo>
                  <a:pt x="20111" y="1813"/>
                </a:lnTo>
                <a:cubicBezTo>
                  <a:pt x="20111" y="811"/>
                  <a:pt x="19574" y="0"/>
                  <a:pt x="18911" y="0"/>
                </a:cubicBezTo>
                <a:lnTo>
                  <a:pt x="1200"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p>
            <a:pPr lvl="0" algn="l">
              <a:defRPr sz="1800"/>
            </a:pPr>
            <a:r>
              <a:rPr sz="1900"/>
              <a:t>あのね、君がこの一年で失ったものについて考えると、</a:t>
            </a:r>
            <a:r>
              <a:rPr sz="1900">
                <a:latin typeface="ヒラギノ角ゴ ProN W6"/>
                <a:ea typeface="ヒラギノ角ゴ ProN W6"/>
                <a:cs typeface="ヒラギノ角ゴ ProN W6"/>
                <a:sym typeface="ヒラギノ角ゴ ProN W6"/>
              </a:rPr>
              <a:t>僕は</a:t>
            </a:r>
            <a:r>
              <a:rPr sz="1900"/>
              <a:t>君の頑張りに本当に</a:t>
            </a:r>
            <a:r>
              <a:rPr sz="1900">
                <a:latin typeface="ヒラギノ角ゴ ProN W6"/>
                <a:ea typeface="ヒラギノ角ゴ ProN W6"/>
                <a:cs typeface="ヒラギノ角ゴ ProN W6"/>
                <a:sym typeface="ヒラギノ角ゴ ProN W6"/>
              </a:rPr>
              <a:t>驚いているんだよ。</a:t>
            </a:r>
            <a:r>
              <a:rPr sz="1900"/>
              <a:t>もし、</a:t>
            </a:r>
            <a:r>
              <a:rPr sz="1900">
                <a:latin typeface="ヒラギノ角ゴ ProN W6"/>
                <a:ea typeface="ヒラギノ角ゴ ProN W6"/>
                <a:cs typeface="ヒラギノ角ゴ ProN W6"/>
                <a:sym typeface="ヒラギノ角ゴ ProN W6"/>
              </a:rPr>
              <a:t>自分だったら</a:t>
            </a:r>
            <a:r>
              <a:rPr sz="1900"/>
              <a:t>、君のように耐え抜くことができたか、自信ないな。</a:t>
            </a:r>
          </a:p>
        </p:txBody>
      </p:sp>
      <p:sp>
        <p:nvSpPr>
          <p:cNvPr id="380" name="Shape 380"/>
          <p:cNvSpPr/>
          <p:nvPr/>
        </p:nvSpPr>
        <p:spPr>
          <a:xfrm>
            <a:off x="1340293" y="3764696"/>
            <a:ext cx="1257301"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3000"/>
            </a:lvl1pPr>
          </a:lstStyle>
          <a:p>
            <a:pPr lvl="0">
              <a:defRPr sz="1800"/>
            </a:pPr>
            <a:r>
              <a:rPr sz="3000"/>
              <a:t>【例】</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自己開示の種類　　</a:t>
            </a:r>
          </a:p>
        </p:txBody>
      </p:sp>
      <p:sp>
        <p:nvSpPr>
          <p:cNvPr id="383" name="Shape 383"/>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384" name="Shape 384"/>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sp>
        <p:nvSpPr>
          <p:cNvPr id="385" name="Shape 385"/>
          <p:cNvSpPr/>
          <p:nvPr/>
        </p:nvSpPr>
        <p:spPr>
          <a:xfrm>
            <a:off x="699929" y="2404496"/>
            <a:ext cx="12215623" cy="1054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3000"/>
              <a:t>個人的な自己開示</a:t>
            </a:r>
            <a:endParaRPr sz="3000"/>
          </a:p>
          <a:p>
            <a:pPr lvl="0" algn="l">
              <a:defRPr sz="1800"/>
            </a:pPr>
            <a:r>
              <a:rPr sz="3000"/>
              <a:t>→Wが経験したことのある、Cの問題に似た問題や葛藤に焦点を当てる</a:t>
            </a:r>
          </a:p>
        </p:txBody>
      </p:sp>
      <p:sp>
        <p:nvSpPr>
          <p:cNvPr id="386" name="Shape 386"/>
          <p:cNvSpPr/>
          <p:nvPr/>
        </p:nvSpPr>
        <p:spPr>
          <a:xfrm>
            <a:off x="4379854" y="3593069"/>
            <a:ext cx="3879454" cy="2567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0" y="0"/>
                </a:moveTo>
                <a:cubicBezTo>
                  <a:pt x="537" y="0"/>
                  <a:pt x="0" y="811"/>
                  <a:pt x="0" y="1813"/>
                </a:cubicBezTo>
                <a:lnTo>
                  <a:pt x="0" y="19784"/>
                </a:lnTo>
                <a:cubicBezTo>
                  <a:pt x="0" y="20786"/>
                  <a:pt x="537" y="21600"/>
                  <a:pt x="1200" y="21600"/>
                </a:cubicBezTo>
                <a:lnTo>
                  <a:pt x="18911" y="21600"/>
                </a:lnTo>
                <a:cubicBezTo>
                  <a:pt x="19574" y="21600"/>
                  <a:pt x="20111" y="20786"/>
                  <a:pt x="20111" y="19784"/>
                </a:cubicBezTo>
                <a:lnTo>
                  <a:pt x="20111" y="11680"/>
                </a:lnTo>
                <a:lnTo>
                  <a:pt x="21600" y="10611"/>
                </a:lnTo>
                <a:lnTo>
                  <a:pt x="20111" y="9546"/>
                </a:lnTo>
                <a:lnTo>
                  <a:pt x="20111" y="1813"/>
                </a:lnTo>
                <a:cubicBezTo>
                  <a:pt x="20111" y="811"/>
                  <a:pt x="19574" y="0"/>
                  <a:pt x="18911" y="0"/>
                </a:cubicBezTo>
                <a:lnTo>
                  <a:pt x="1200"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p>
            <a:pPr lvl="0" algn="l">
              <a:defRPr sz="1800"/>
            </a:pPr>
            <a:r>
              <a:rPr sz="1900"/>
              <a:t>お子さんたちについて、問題をお二人からうかがっていると、</a:t>
            </a:r>
            <a:r>
              <a:rPr sz="1900">
                <a:latin typeface="ヒラギノ角ゴ ProN W6"/>
                <a:ea typeface="ヒラギノ角ゴ ProN W6"/>
                <a:cs typeface="ヒラギノ角ゴ ProN W6"/>
                <a:sym typeface="ヒラギノ角ゴ ProN W6"/>
              </a:rPr>
              <a:t>私の子どもが同い年だった頃、私も同じような困難を抱えていたことを思い出します。</a:t>
            </a:r>
          </a:p>
        </p:txBody>
      </p:sp>
      <p:sp>
        <p:nvSpPr>
          <p:cNvPr id="387" name="Shape 387"/>
          <p:cNvSpPr/>
          <p:nvPr/>
        </p:nvSpPr>
        <p:spPr>
          <a:xfrm>
            <a:off x="4379854" y="6313976"/>
            <a:ext cx="3879454" cy="2567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0" y="0"/>
                </a:moveTo>
                <a:cubicBezTo>
                  <a:pt x="537" y="0"/>
                  <a:pt x="0" y="811"/>
                  <a:pt x="0" y="1813"/>
                </a:cubicBezTo>
                <a:lnTo>
                  <a:pt x="0" y="19784"/>
                </a:lnTo>
                <a:cubicBezTo>
                  <a:pt x="0" y="20786"/>
                  <a:pt x="537" y="21600"/>
                  <a:pt x="1200" y="21600"/>
                </a:cubicBezTo>
                <a:lnTo>
                  <a:pt x="18911" y="21600"/>
                </a:lnTo>
                <a:cubicBezTo>
                  <a:pt x="19574" y="21600"/>
                  <a:pt x="20111" y="20786"/>
                  <a:pt x="20111" y="19784"/>
                </a:cubicBezTo>
                <a:lnTo>
                  <a:pt x="20111" y="11680"/>
                </a:lnTo>
                <a:lnTo>
                  <a:pt x="21600" y="10611"/>
                </a:lnTo>
                <a:lnTo>
                  <a:pt x="20111" y="9543"/>
                </a:lnTo>
                <a:lnTo>
                  <a:pt x="20111" y="1813"/>
                </a:lnTo>
                <a:cubicBezTo>
                  <a:pt x="20111" y="811"/>
                  <a:pt x="19574" y="0"/>
                  <a:pt x="18911" y="0"/>
                </a:cubicBezTo>
                <a:lnTo>
                  <a:pt x="1200"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p>
            <a:pPr lvl="0" algn="l">
              <a:defRPr sz="1800"/>
            </a:pPr>
            <a:r>
              <a:rPr sz="1900">
                <a:latin typeface="ヒラギノ角ゴ ProN W6"/>
                <a:ea typeface="ヒラギノ角ゴ ProN W6"/>
                <a:cs typeface="ヒラギノ角ゴ ProN W6"/>
                <a:sym typeface="ヒラギノ角ゴ ProN W6"/>
              </a:rPr>
              <a:t>私たちは</a:t>
            </a:r>
            <a:r>
              <a:rPr sz="1900"/>
              <a:t>多かれ少なかれ、同じ不安と闘っているのだと思います。</a:t>
            </a:r>
            <a:r>
              <a:rPr sz="1900">
                <a:latin typeface="ヒラギノ角ゴ ProN W6"/>
                <a:ea typeface="ヒラギノ角ゴ ProN W6"/>
                <a:cs typeface="ヒラギノ角ゴ ProN W6"/>
                <a:sym typeface="ヒラギノ角ゴ ProN W6"/>
              </a:rPr>
              <a:t>実は今週のはじめに私も…</a:t>
            </a:r>
          </a:p>
        </p:txBody>
      </p:sp>
      <p:sp>
        <p:nvSpPr>
          <p:cNvPr id="388" name="Shape 388"/>
          <p:cNvSpPr/>
          <p:nvPr/>
        </p:nvSpPr>
        <p:spPr>
          <a:xfrm>
            <a:off x="1340293" y="3764696"/>
            <a:ext cx="1257301"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3000"/>
            </a:lvl1pPr>
          </a:lstStyle>
          <a:p>
            <a:pPr lvl="0">
              <a:defRPr sz="1800"/>
            </a:pPr>
            <a:r>
              <a:rPr sz="3000"/>
              <a:t>【例】</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自己開示のタイミングと強さ　　</a:t>
            </a:r>
          </a:p>
        </p:txBody>
      </p:sp>
      <p:sp>
        <p:nvSpPr>
          <p:cNvPr id="391" name="Shape 391"/>
          <p:cNvSpPr/>
          <p:nvPr/>
        </p:nvSpPr>
        <p:spPr>
          <a:xfrm>
            <a:off x="699929" y="2404496"/>
            <a:ext cx="12354307" cy="6197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3000"/>
              <a:t>《自己開示の問題点》</a:t>
            </a:r>
            <a:endParaRPr sz="3000"/>
          </a:p>
          <a:p>
            <a:pPr lvl="0" algn="l">
              <a:defRPr sz="1800"/>
            </a:pPr>
            <a:r>
              <a:rPr sz="3000"/>
              <a:t>　①　Wに対する信頼を揺るがす可能性がある</a:t>
            </a:r>
            <a:endParaRPr sz="3000"/>
          </a:p>
          <a:p>
            <a:pPr lvl="0" algn="l">
              <a:defRPr sz="1800"/>
            </a:pPr>
            <a:r>
              <a:rPr sz="3000"/>
              <a:t>　②　Wが自分自身の問題の方に焦点を当てたいのではと誤解される</a:t>
            </a:r>
            <a:endParaRPr sz="3000"/>
          </a:p>
          <a:p>
            <a:pPr lvl="0" algn="l">
              <a:defRPr sz="1800"/>
            </a:pPr>
            <a:r>
              <a:rPr sz="3000"/>
              <a:t>　　　可能性がある</a:t>
            </a:r>
            <a:endParaRPr sz="3000"/>
          </a:p>
          <a:p>
            <a:pPr lvl="0" algn="l">
              <a:defRPr sz="1800"/>
            </a:pPr>
            <a:r>
              <a:rPr sz="3000"/>
              <a:t>《自己開示のタイミング》</a:t>
            </a:r>
            <a:endParaRPr sz="3000"/>
          </a:p>
          <a:p>
            <a:pPr lvl="0" algn="l">
              <a:defRPr sz="1800"/>
            </a:pPr>
            <a:r>
              <a:rPr sz="3000"/>
              <a:t>　C側から、より個人的なレベルの話をする心の準備ができたことを</a:t>
            </a:r>
            <a:endParaRPr sz="3000"/>
          </a:p>
          <a:p>
            <a:pPr lvl="0" algn="l">
              <a:defRPr sz="1800"/>
            </a:pPr>
            <a:r>
              <a:rPr sz="3000"/>
              <a:t>示したとき</a:t>
            </a:r>
            <a:endParaRPr sz="3000"/>
          </a:p>
          <a:p>
            <a:pPr lvl="0" algn="l">
              <a:defRPr sz="1800"/>
            </a:pPr>
            <a:r>
              <a:rPr sz="3000"/>
              <a:t>　</a:t>
            </a:r>
            <a:r>
              <a:rPr sz="3000">
                <a:latin typeface="ヒラギノ角ゴ ProN W6"/>
                <a:ea typeface="ヒラギノ角ゴ ProN W6"/>
                <a:cs typeface="ヒラギノ角ゴ ProN W6"/>
                <a:sym typeface="ヒラギノ角ゴ ProN W6"/>
              </a:rPr>
              <a:t>→時期尚早の自己開示はCを怯えさせ、感情を閉じ込めさせてしまう</a:t>
            </a:r>
            <a:endParaRPr sz="3000">
              <a:latin typeface="ヒラギノ角ゴ ProN W6"/>
              <a:ea typeface="ヒラギノ角ゴ ProN W6"/>
              <a:cs typeface="ヒラギノ角ゴ ProN W6"/>
              <a:sym typeface="ヒラギノ角ゴ ProN W6"/>
            </a:endParaRPr>
          </a:p>
          <a:p>
            <a:pPr lvl="0" algn="l">
              <a:defRPr sz="1800"/>
            </a:pPr>
            <a:r>
              <a:rPr sz="3000"/>
              <a:t>《自己開示の強さ》</a:t>
            </a:r>
            <a:endParaRPr sz="3000"/>
          </a:p>
          <a:p>
            <a:pPr lvl="0" algn="l">
              <a:defRPr sz="1800"/>
            </a:pPr>
            <a:r>
              <a:rPr sz="3000"/>
              <a:t>　Wは適度な自己開示を適度なレベルに留めるべき</a:t>
            </a:r>
            <a:endParaRPr sz="3000"/>
          </a:p>
          <a:p>
            <a:pPr lvl="0" algn="l">
              <a:defRPr sz="1800"/>
            </a:pPr>
            <a:r>
              <a:rPr sz="3000"/>
              <a:t>　</a:t>
            </a:r>
            <a:r>
              <a:rPr sz="3000">
                <a:latin typeface="ヒラギノ角ゴ ProN W6"/>
                <a:ea typeface="ヒラギノ角ゴ ProN W6"/>
                <a:cs typeface="ヒラギノ角ゴ ProN W6"/>
                <a:sym typeface="ヒラギノ角ゴ ProN W6"/>
              </a:rPr>
              <a:t>→一定のレベルを超えると、援助プロセスを促進しなくなる</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オーセンティックに受け答えするためのパラダイム　　</a:t>
            </a:r>
          </a:p>
        </p:txBody>
      </p:sp>
      <p:sp>
        <p:nvSpPr>
          <p:cNvPr id="394" name="Shape 394"/>
          <p:cNvSpPr/>
          <p:nvPr/>
        </p:nvSpPr>
        <p:spPr>
          <a:xfrm>
            <a:off x="2721669" y="3467994"/>
            <a:ext cx="1709391" cy="5048748"/>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395" name="Shape 395"/>
          <p:cNvSpPr/>
          <p:nvPr/>
        </p:nvSpPr>
        <p:spPr>
          <a:xfrm>
            <a:off x="8233469" y="3467994"/>
            <a:ext cx="1709391" cy="5048748"/>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sp>
        <p:nvSpPr>
          <p:cNvPr id="396" name="Shape 396"/>
          <p:cNvSpPr/>
          <p:nvPr/>
        </p:nvSpPr>
        <p:spPr>
          <a:xfrm>
            <a:off x="4098376" y="2645987"/>
            <a:ext cx="4045744" cy="19196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67" y="0"/>
                </a:moveTo>
                <a:cubicBezTo>
                  <a:pt x="2831" y="0"/>
                  <a:pt x="2316" y="1085"/>
                  <a:pt x="2316" y="2425"/>
                </a:cubicBezTo>
                <a:lnTo>
                  <a:pt x="2316" y="11552"/>
                </a:lnTo>
                <a:lnTo>
                  <a:pt x="0" y="12981"/>
                </a:lnTo>
                <a:lnTo>
                  <a:pt x="2316" y="14410"/>
                </a:lnTo>
                <a:lnTo>
                  <a:pt x="2316" y="19171"/>
                </a:lnTo>
                <a:cubicBezTo>
                  <a:pt x="2316" y="20511"/>
                  <a:pt x="2831" y="21600"/>
                  <a:pt x="3467" y="21600"/>
                </a:cubicBezTo>
                <a:lnTo>
                  <a:pt x="20449" y="21600"/>
                </a:lnTo>
                <a:cubicBezTo>
                  <a:pt x="21085" y="21600"/>
                  <a:pt x="21600" y="20511"/>
                  <a:pt x="21600" y="19171"/>
                </a:cubicBezTo>
                <a:lnTo>
                  <a:pt x="21600" y="2425"/>
                </a:lnTo>
                <a:cubicBezTo>
                  <a:pt x="21600" y="1085"/>
                  <a:pt x="21085" y="0"/>
                  <a:pt x="20449" y="0"/>
                </a:cubicBezTo>
                <a:lnTo>
                  <a:pt x="3467"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lvl1pPr algn="l">
              <a:defRPr sz="1900"/>
            </a:lvl1pPr>
          </a:lstStyle>
          <a:p>
            <a:pPr lvl="0">
              <a:defRPr sz="1800"/>
            </a:pPr>
            <a:r>
              <a:rPr sz="1900"/>
              <a:t>その夜のことは本当にごめんなさい。本気であんなふうに言ったわけじゃないんだ。多分君はもう僕と一緒に何かをしたいとは思わないよね。</a:t>
            </a:r>
          </a:p>
        </p:txBody>
      </p:sp>
      <p:sp>
        <p:nvSpPr>
          <p:cNvPr id="397" name="Shape 397"/>
          <p:cNvSpPr/>
          <p:nvPr/>
        </p:nvSpPr>
        <p:spPr>
          <a:xfrm>
            <a:off x="4561524" y="4715214"/>
            <a:ext cx="3879454" cy="4462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0" y="0"/>
                </a:moveTo>
                <a:cubicBezTo>
                  <a:pt x="537" y="0"/>
                  <a:pt x="0" y="467"/>
                  <a:pt x="0" y="1043"/>
                </a:cubicBezTo>
                <a:lnTo>
                  <a:pt x="0" y="20557"/>
                </a:lnTo>
                <a:cubicBezTo>
                  <a:pt x="0" y="21133"/>
                  <a:pt x="537" y="21600"/>
                  <a:pt x="1200" y="21600"/>
                </a:cubicBezTo>
                <a:lnTo>
                  <a:pt x="18911" y="21600"/>
                </a:lnTo>
                <a:cubicBezTo>
                  <a:pt x="19574" y="21600"/>
                  <a:pt x="20111" y="21133"/>
                  <a:pt x="20111" y="20557"/>
                </a:cubicBezTo>
                <a:lnTo>
                  <a:pt x="20111" y="6720"/>
                </a:lnTo>
                <a:lnTo>
                  <a:pt x="21600" y="6105"/>
                </a:lnTo>
                <a:lnTo>
                  <a:pt x="20111" y="5490"/>
                </a:lnTo>
                <a:lnTo>
                  <a:pt x="20111" y="1043"/>
                </a:lnTo>
                <a:cubicBezTo>
                  <a:pt x="20111" y="467"/>
                  <a:pt x="19574" y="0"/>
                  <a:pt x="18911" y="0"/>
                </a:cubicBezTo>
                <a:lnTo>
                  <a:pt x="1200"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lvl1pPr algn="l">
              <a:defRPr sz="1600"/>
            </a:lvl1pPr>
          </a:lstStyle>
          <a:p>
            <a:pPr lvl="0">
              <a:defRPr sz="1800"/>
            </a:pPr>
            <a:r>
              <a:rPr sz="1600"/>
              <a:t>ええ。そうですね、ダン。あんなことになってしまったことは私も残念です。私はあの夜、あなたがどうして怒っているのかわからなかったから、とても傷つき混乱しまいした。あなたが理由を話してくれようとしないから、私は不満でイライラしたし、何をどうすればいいのかまるでわからなかった。あの夜、本当に不安になったのは、あの出来事が、私たちがこれからお互いを理解し合っていくための妨げになるのではないかと思ったからです。本当に起きて欲しくないことが起きてしまいました。</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オーセンティックに受け答えするためのパラダイム　　</a:t>
            </a:r>
          </a:p>
        </p:txBody>
      </p:sp>
      <p:sp>
        <p:nvSpPr>
          <p:cNvPr id="400" name="Shape 400"/>
          <p:cNvSpPr/>
          <p:nvPr/>
        </p:nvSpPr>
        <p:spPr>
          <a:xfrm>
            <a:off x="478289" y="2616233"/>
            <a:ext cx="5481241" cy="6725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1" y="0"/>
                </a:moveTo>
                <a:cubicBezTo>
                  <a:pt x="538" y="0"/>
                  <a:pt x="0" y="438"/>
                  <a:pt x="0" y="979"/>
                </a:cubicBezTo>
                <a:lnTo>
                  <a:pt x="0" y="20621"/>
                </a:lnTo>
                <a:cubicBezTo>
                  <a:pt x="0" y="21162"/>
                  <a:pt x="538" y="21600"/>
                  <a:pt x="1201" y="21600"/>
                </a:cubicBezTo>
                <a:lnTo>
                  <a:pt x="18910" y="21600"/>
                </a:lnTo>
                <a:cubicBezTo>
                  <a:pt x="19573" y="21600"/>
                  <a:pt x="20110" y="21162"/>
                  <a:pt x="20110" y="20621"/>
                </a:cubicBezTo>
                <a:lnTo>
                  <a:pt x="20110" y="6301"/>
                </a:lnTo>
                <a:lnTo>
                  <a:pt x="21600" y="5723"/>
                </a:lnTo>
                <a:lnTo>
                  <a:pt x="20110" y="5146"/>
                </a:lnTo>
                <a:lnTo>
                  <a:pt x="20110" y="979"/>
                </a:lnTo>
                <a:cubicBezTo>
                  <a:pt x="20110" y="438"/>
                  <a:pt x="19573" y="0"/>
                  <a:pt x="18910" y="0"/>
                </a:cubicBezTo>
                <a:lnTo>
                  <a:pt x="1201"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lvl1pPr algn="l">
              <a:defRPr sz="2300"/>
            </a:lvl1pPr>
          </a:lstStyle>
          <a:p>
            <a:pPr lvl="0">
              <a:defRPr sz="1800"/>
            </a:pPr>
            <a:r>
              <a:rPr sz="2300"/>
              <a:t>ええ。そうですね、ダン。あんなことになってしまったことは私も残念です。私はあの夜、あなたがどうして怒っているのかわからなかったから、とても傷つき混乱しまいした。あなたが理由を話してくれようとしないから、私は不満でイライラしたし、何をどうすればいいのかまるでわからなかった。あの夜、本当に不安になったのは、あの出来事が、私たちがこれからお互いを理解し合っていくための妨げになるのではないかと思ったからです。本当に起きて欲しくないことが起きてしまいました。</a:t>
            </a:r>
          </a:p>
        </p:txBody>
      </p:sp>
      <p:sp>
        <p:nvSpPr>
          <p:cNvPr id="401" name="Shape 401"/>
          <p:cNvSpPr/>
          <p:nvPr/>
        </p:nvSpPr>
        <p:spPr>
          <a:xfrm>
            <a:off x="6017929" y="2565400"/>
            <a:ext cx="6440730" cy="6350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2400"/>
              <a:t>（１）「私」は〜について（　　）する。</a:t>
            </a:r>
            <a:endParaRPr sz="2400"/>
          </a:p>
          <a:p>
            <a:pPr lvl="0" algn="l">
              <a:defRPr sz="1800"/>
            </a:pPr>
            <a:r>
              <a:rPr sz="2400"/>
              <a:t>　　なぜなら〜だから。</a:t>
            </a:r>
            <a:endParaRPr sz="2400"/>
          </a:p>
          <a:p>
            <a:pPr lvl="0" algn="l">
              <a:defRPr sz="1800"/>
            </a:pPr>
            <a:r>
              <a:rPr sz="2400"/>
              <a:t>　　→メッセージを個別化し</a:t>
            </a:r>
            <a:endParaRPr sz="2400"/>
          </a:p>
          <a:p>
            <a:pPr lvl="0" algn="l">
              <a:defRPr sz="1800"/>
            </a:pPr>
            <a:r>
              <a:rPr sz="2400"/>
              <a:t>　　　語り手の言葉に色彩を付与する</a:t>
            </a:r>
            <a:endParaRPr sz="2400"/>
          </a:p>
          <a:p>
            <a:pPr lvl="0" algn="l">
              <a:defRPr sz="1800"/>
            </a:pPr>
            <a:endParaRPr sz="2400"/>
          </a:p>
          <a:p>
            <a:pPr lvl="0" algn="l">
              <a:defRPr sz="1800"/>
            </a:pPr>
            <a:r>
              <a:rPr sz="2400"/>
              <a:t>（２）具体的感情または希望</a:t>
            </a:r>
            <a:endParaRPr sz="2400"/>
          </a:p>
          <a:p>
            <a:pPr lvl="0" algn="l">
              <a:defRPr sz="1800"/>
            </a:pPr>
            <a:r>
              <a:rPr sz="2400"/>
              <a:t>　　→ネガティブな感情の分析から</a:t>
            </a:r>
            <a:endParaRPr sz="2400"/>
          </a:p>
          <a:p>
            <a:pPr lvl="0" algn="l">
              <a:defRPr sz="1800"/>
            </a:pPr>
            <a:r>
              <a:rPr sz="2400"/>
              <a:t>　　　ポジティブな感情を明らかにする</a:t>
            </a:r>
            <a:endParaRPr sz="2400"/>
          </a:p>
          <a:p>
            <a:pPr lvl="0" algn="l">
              <a:defRPr sz="1800"/>
            </a:pPr>
            <a:endParaRPr sz="2400"/>
          </a:p>
          <a:p>
            <a:pPr lvl="0" algn="l">
              <a:defRPr sz="1800"/>
            </a:pPr>
            <a:r>
              <a:rPr sz="2400"/>
              <a:t>（３）出来事の中立的描写</a:t>
            </a:r>
            <a:endParaRPr sz="2400"/>
          </a:p>
          <a:p>
            <a:pPr lvl="0" algn="l">
              <a:defRPr sz="1800"/>
            </a:pPr>
            <a:r>
              <a:rPr sz="2400"/>
              <a:t>　　→Cの自らの行動への気付きを促す</a:t>
            </a:r>
            <a:endParaRPr sz="2400"/>
          </a:p>
          <a:p>
            <a:pPr lvl="0" algn="l">
              <a:defRPr sz="1800"/>
            </a:pPr>
            <a:endParaRPr sz="2400"/>
          </a:p>
          <a:p>
            <a:pPr lvl="0" algn="l">
              <a:defRPr sz="1800"/>
            </a:pPr>
            <a:r>
              <a:rPr sz="2400"/>
              <a:t>（４）送り手または他者に与える影響</a:t>
            </a:r>
            <a:endParaRPr sz="2400"/>
          </a:p>
          <a:p>
            <a:pPr lvl="0" algn="l">
              <a:defRPr sz="1800"/>
            </a:pPr>
            <a:r>
              <a:rPr sz="2400"/>
              <a:t>　　→Cの行動の他者への影響を明らかにする</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800"/>
              <a:t>面接の構造</a:t>
            </a:r>
          </a:p>
        </p:txBody>
      </p:sp>
      <p:sp>
        <p:nvSpPr>
          <p:cNvPr id="42" name="Shape 42"/>
          <p:cNvSpPr/>
          <p:nvPr/>
        </p:nvSpPr>
        <p:spPr>
          <a:xfrm>
            <a:off x="4063600" y="2682875"/>
            <a:ext cx="4537330" cy="60325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900">
                <a:solidFill>
                  <a:srgbClr val="FFFFFF"/>
                </a:solidFill>
              </a:defRPr>
            </a:lvl1pPr>
          </a:lstStyle>
          <a:p>
            <a:pPr lvl="0">
              <a:defRPr sz="1800">
                <a:solidFill>
                  <a:srgbClr val="000000"/>
                </a:solidFill>
              </a:defRPr>
            </a:pPr>
            <a:r>
              <a:rPr sz="3900">
                <a:solidFill>
                  <a:srgbClr val="FFFFFF"/>
                </a:solidFill>
              </a:rPr>
              <a:t>ラポールの構築　　</a:t>
            </a:r>
          </a:p>
        </p:txBody>
      </p:sp>
      <p:sp>
        <p:nvSpPr>
          <p:cNvPr id="43" name="Shape 43"/>
          <p:cNvSpPr/>
          <p:nvPr/>
        </p:nvSpPr>
        <p:spPr>
          <a:xfrm>
            <a:off x="4541564" y="3990975"/>
            <a:ext cx="3581401" cy="60325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900">
                <a:solidFill>
                  <a:srgbClr val="FFFFFF"/>
                </a:solidFill>
              </a:defRPr>
            </a:lvl1pPr>
          </a:lstStyle>
          <a:p>
            <a:pPr lvl="0">
              <a:defRPr sz="1800">
                <a:solidFill>
                  <a:srgbClr val="000000"/>
                </a:solidFill>
              </a:defRPr>
            </a:pPr>
            <a:r>
              <a:rPr sz="3900">
                <a:solidFill>
                  <a:srgbClr val="FFFFFF"/>
                </a:solidFill>
              </a:rPr>
              <a:t>契約・合意　　</a:t>
            </a:r>
          </a:p>
        </p:txBody>
      </p:sp>
      <p:sp>
        <p:nvSpPr>
          <p:cNvPr id="44" name="Shape 44"/>
          <p:cNvSpPr/>
          <p:nvPr/>
        </p:nvSpPr>
        <p:spPr>
          <a:xfrm>
            <a:off x="4541564" y="5299075"/>
            <a:ext cx="3581401" cy="60325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900">
                <a:solidFill>
                  <a:srgbClr val="FFFFFF"/>
                </a:solidFill>
              </a:defRPr>
            </a:lvl1pPr>
          </a:lstStyle>
          <a:p>
            <a:pPr lvl="0">
              <a:defRPr sz="1800">
                <a:solidFill>
                  <a:srgbClr val="000000"/>
                </a:solidFill>
              </a:defRPr>
            </a:pPr>
            <a:r>
              <a:rPr sz="3900">
                <a:solidFill>
                  <a:srgbClr val="FFFFFF"/>
                </a:solidFill>
              </a:rPr>
              <a:t>目標の設定　　</a:t>
            </a:r>
          </a:p>
        </p:txBody>
      </p:sp>
      <p:sp>
        <p:nvSpPr>
          <p:cNvPr id="45" name="Shape 45"/>
          <p:cNvSpPr/>
          <p:nvPr/>
        </p:nvSpPr>
        <p:spPr>
          <a:xfrm>
            <a:off x="2560364" y="6569075"/>
            <a:ext cx="7543801" cy="60325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900">
                <a:solidFill>
                  <a:srgbClr val="FFFFFF"/>
                </a:solidFill>
              </a:defRPr>
            </a:lvl1pPr>
          </a:lstStyle>
          <a:p>
            <a:pPr lvl="0">
              <a:defRPr sz="1800">
                <a:solidFill>
                  <a:srgbClr val="000000"/>
                </a:solidFill>
              </a:defRPr>
            </a:pPr>
            <a:r>
              <a:rPr sz="3900">
                <a:solidFill>
                  <a:srgbClr val="FFFFFF"/>
                </a:solidFill>
              </a:rPr>
              <a:t>課題・具体的計画の取り決め　　</a:t>
            </a:r>
          </a:p>
        </p:txBody>
      </p:sp>
      <p:sp>
        <p:nvSpPr>
          <p:cNvPr id="46" name="Shape 46"/>
          <p:cNvSpPr/>
          <p:nvPr/>
        </p:nvSpPr>
        <p:spPr>
          <a:xfrm rot="5400000">
            <a:off x="6034285" y="3228850"/>
            <a:ext cx="595959" cy="843857"/>
          </a:xfrm>
          <a:prstGeom prst="rightArrow">
            <a:avLst>
              <a:gd name="adj1" fmla="val 32000"/>
              <a:gd name="adj2" fmla="val 70739"/>
            </a:avLst>
          </a:prstGeom>
          <a:ln w="25400">
            <a:solidFill>
              <a:srgbClr val="85888D"/>
            </a:solidFill>
            <a:miter lim="400000"/>
          </a:ln>
        </p:spPr>
        <p:txBody>
          <a:bodyPr lIns="50800" tIns="50800" rIns="50800" bIns="50800" anchor="ctr"/>
          <a:lstStyle/>
          <a:p>
            <a:pPr lvl="0">
              <a:defRPr sz="2400"/>
            </a:pPr>
          </a:p>
        </p:txBody>
      </p:sp>
      <p:sp>
        <p:nvSpPr>
          <p:cNvPr id="47" name="Shape 47"/>
          <p:cNvSpPr/>
          <p:nvPr/>
        </p:nvSpPr>
        <p:spPr>
          <a:xfrm rot="5400000">
            <a:off x="6034285" y="4532640"/>
            <a:ext cx="595959" cy="843856"/>
          </a:xfrm>
          <a:prstGeom prst="rightArrow">
            <a:avLst>
              <a:gd name="adj1" fmla="val 32000"/>
              <a:gd name="adj2" fmla="val 70739"/>
            </a:avLst>
          </a:prstGeom>
          <a:ln w="25400">
            <a:solidFill>
              <a:srgbClr val="85888D"/>
            </a:solidFill>
            <a:miter lim="400000"/>
          </a:ln>
        </p:spPr>
        <p:txBody>
          <a:bodyPr lIns="50800" tIns="50800" rIns="50800" bIns="50800" anchor="ctr"/>
          <a:lstStyle/>
          <a:p>
            <a:pPr lvl="0">
              <a:defRPr sz="2400"/>
            </a:pPr>
          </a:p>
        </p:txBody>
      </p:sp>
      <p:sp>
        <p:nvSpPr>
          <p:cNvPr id="48" name="Shape 48"/>
          <p:cNvSpPr/>
          <p:nvPr/>
        </p:nvSpPr>
        <p:spPr>
          <a:xfrm rot="5400000">
            <a:off x="6034285" y="5836430"/>
            <a:ext cx="595959" cy="843856"/>
          </a:xfrm>
          <a:prstGeom prst="rightArrow">
            <a:avLst>
              <a:gd name="adj1" fmla="val 32000"/>
              <a:gd name="adj2" fmla="val 70739"/>
            </a:avLst>
          </a:prstGeom>
          <a:ln w="25400">
            <a:solidFill>
              <a:srgbClr val="85888D"/>
            </a:solidFill>
            <a:miter lim="400000"/>
          </a:ln>
        </p:spPr>
        <p:txBody>
          <a:bodyPr lIns="50800" tIns="50800" rIns="50800" bIns="50800" anchor="ctr"/>
          <a:lstStyle/>
          <a:p>
            <a:pPr lvl="0">
              <a:defRPr sz="2400"/>
            </a:pPr>
          </a:p>
        </p:txBody>
      </p:sp>
      <p:sp>
        <p:nvSpPr>
          <p:cNvPr id="49" name="Shape 49"/>
          <p:cNvSpPr/>
          <p:nvPr/>
        </p:nvSpPr>
        <p:spPr>
          <a:xfrm>
            <a:off x="1110532" y="7405004"/>
            <a:ext cx="10443465" cy="1371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4000">
                <a:solidFill>
                  <a:srgbClr val="C82506"/>
                </a:solidFill>
                <a:latin typeface="ヒラギノ角ゴ ProN W6"/>
                <a:ea typeface="ヒラギノ角ゴ ProN W6"/>
                <a:cs typeface="ヒラギノ角ゴ ProN W6"/>
                <a:sym typeface="ヒラギノ角ゴ ProN W6"/>
              </a:rPr>
              <a:t>共感的</a:t>
            </a:r>
            <a:r>
              <a:rPr sz="4000">
                <a:latin typeface="ヒラギノ角ゴ ProN W6"/>
                <a:ea typeface="ヒラギノ角ゴ ProN W6"/>
                <a:cs typeface="ヒラギノ角ゴ ProN W6"/>
                <a:sym typeface="ヒラギノ角ゴ ProN W6"/>
              </a:rPr>
              <a:t>・</a:t>
            </a:r>
            <a:r>
              <a:rPr sz="4000">
                <a:solidFill>
                  <a:srgbClr val="C82506"/>
                </a:solidFill>
                <a:latin typeface="ヒラギノ角ゴ ProN W6"/>
                <a:ea typeface="ヒラギノ角ゴ ProN W6"/>
                <a:cs typeface="ヒラギノ角ゴ ProN W6"/>
                <a:sym typeface="ヒラギノ角ゴ ProN W6"/>
              </a:rPr>
              <a:t>オーセンティック</a:t>
            </a:r>
            <a:r>
              <a:rPr sz="4000">
                <a:latin typeface="ヒラギノ角ゴ ProN W6"/>
                <a:ea typeface="ヒラギノ角ゴ ProN W6"/>
                <a:cs typeface="ヒラギノ角ゴ ProN W6"/>
                <a:sym typeface="ヒラギノ角ゴ ProN W6"/>
              </a:rPr>
              <a:t>・</a:t>
            </a:r>
            <a:r>
              <a:rPr sz="4000">
                <a:solidFill>
                  <a:srgbClr val="C82506"/>
                </a:solidFill>
                <a:latin typeface="ヒラギノ角ゴ ProN W6"/>
                <a:ea typeface="ヒラギノ角ゴ ProN W6"/>
                <a:cs typeface="ヒラギノ角ゴ ProN W6"/>
                <a:sym typeface="ヒラギノ角ゴ ProN W6"/>
              </a:rPr>
              <a:t>アサーティブ</a:t>
            </a:r>
            <a:r>
              <a:rPr sz="4000"/>
              <a:t>な</a:t>
            </a:r>
            <a:endParaRPr sz="4000"/>
          </a:p>
          <a:p>
            <a:pPr lvl="0">
              <a:defRPr sz="1800"/>
            </a:pPr>
            <a:r>
              <a:rPr sz="4000"/>
              <a:t>コミュニケーション　　</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オーセンティックな受け答えのための手がかり　　</a:t>
            </a:r>
          </a:p>
        </p:txBody>
      </p:sp>
      <p:sp>
        <p:nvSpPr>
          <p:cNvPr id="404" name="Shape 404"/>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405" name="Shape 405"/>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sp>
        <p:nvSpPr>
          <p:cNvPr id="406" name="Shape 406"/>
          <p:cNvSpPr/>
          <p:nvPr/>
        </p:nvSpPr>
        <p:spPr>
          <a:xfrm>
            <a:off x="773267" y="2404496"/>
            <a:ext cx="10804780" cy="1054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3000"/>
              <a:t>Cからのメッセージを契機とするオーセンティックな受け答え</a:t>
            </a:r>
            <a:endParaRPr sz="3000"/>
          </a:p>
          <a:p>
            <a:pPr lvl="0" algn="l">
              <a:defRPr sz="1800"/>
            </a:pPr>
            <a:r>
              <a:rPr sz="3000"/>
              <a:t>【例】Cからの個人情報の要求</a:t>
            </a:r>
          </a:p>
        </p:txBody>
      </p:sp>
      <p:sp>
        <p:nvSpPr>
          <p:cNvPr id="407" name="Shape 407"/>
          <p:cNvSpPr/>
          <p:nvPr/>
        </p:nvSpPr>
        <p:spPr>
          <a:xfrm>
            <a:off x="3966707" y="3593069"/>
            <a:ext cx="4025108" cy="537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4" y="0"/>
                </a:moveTo>
                <a:cubicBezTo>
                  <a:pt x="2750" y="0"/>
                  <a:pt x="2245" y="3696"/>
                  <a:pt x="2221" y="8321"/>
                </a:cubicBezTo>
                <a:lnTo>
                  <a:pt x="0" y="14761"/>
                </a:lnTo>
                <a:lnTo>
                  <a:pt x="2571" y="19161"/>
                </a:lnTo>
                <a:cubicBezTo>
                  <a:pt x="2779" y="20668"/>
                  <a:pt x="3061" y="21600"/>
                  <a:pt x="3374" y="21600"/>
                </a:cubicBezTo>
                <a:lnTo>
                  <a:pt x="20444" y="21600"/>
                </a:lnTo>
                <a:cubicBezTo>
                  <a:pt x="21083" y="21600"/>
                  <a:pt x="21600" y="17712"/>
                  <a:pt x="21600" y="12928"/>
                </a:cubicBezTo>
                <a:lnTo>
                  <a:pt x="21600" y="8656"/>
                </a:lnTo>
                <a:cubicBezTo>
                  <a:pt x="21600" y="3872"/>
                  <a:pt x="21083" y="0"/>
                  <a:pt x="20444" y="0"/>
                </a:cubicBezTo>
                <a:lnTo>
                  <a:pt x="3374"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lvl1pPr>
              <a:defRPr sz="2800"/>
            </a:lvl1pPr>
          </a:lstStyle>
          <a:p>
            <a:pPr lvl="0">
              <a:defRPr sz="1800"/>
            </a:pPr>
            <a:r>
              <a:rPr sz="2800"/>
              <a:t>おいくつですか？</a:t>
            </a:r>
          </a:p>
        </p:txBody>
      </p:sp>
      <p:sp>
        <p:nvSpPr>
          <p:cNvPr id="408" name="Shape 408"/>
          <p:cNvSpPr/>
          <p:nvPr/>
        </p:nvSpPr>
        <p:spPr>
          <a:xfrm>
            <a:off x="3966707" y="4284357"/>
            <a:ext cx="4025108" cy="5377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4" y="0"/>
                </a:moveTo>
                <a:cubicBezTo>
                  <a:pt x="2750" y="0"/>
                  <a:pt x="2245" y="3696"/>
                  <a:pt x="2221" y="8321"/>
                </a:cubicBezTo>
                <a:lnTo>
                  <a:pt x="0" y="14761"/>
                </a:lnTo>
                <a:lnTo>
                  <a:pt x="2571" y="19161"/>
                </a:lnTo>
                <a:cubicBezTo>
                  <a:pt x="2779" y="20668"/>
                  <a:pt x="3061" y="21600"/>
                  <a:pt x="3374" y="21600"/>
                </a:cubicBezTo>
                <a:lnTo>
                  <a:pt x="20444" y="21600"/>
                </a:lnTo>
                <a:cubicBezTo>
                  <a:pt x="21083" y="21600"/>
                  <a:pt x="21600" y="17712"/>
                  <a:pt x="21600" y="12928"/>
                </a:cubicBezTo>
                <a:lnTo>
                  <a:pt x="21600" y="8656"/>
                </a:lnTo>
                <a:cubicBezTo>
                  <a:pt x="21600" y="3872"/>
                  <a:pt x="21083" y="0"/>
                  <a:pt x="20444" y="0"/>
                </a:cubicBezTo>
                <a:lnTo>
                  <a:pt x="3374"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lvl1pPr>
              <a:defRPr sz="2800"/>
            </a:lvl1pPr>
          </a:lstStyle>
          <a:p>
            <a:pPr lvl="0">
              <a:defRPr sz="1800"/>
            </a:pPr>
            <a:r>
              <a:rPr sz="2800"/>
              <a:t>こどもはいるの？</a:t>
            </a:r>
          </a:p>
        </p:txBody>
      </p:sp>
      <p:sp>
        <p:nvSpPr>
          <p:cNvPr id="409" name="Shape 409"/>
          <p:cNvSpPr/>
          <p:nvPr/>
        </p:nvSpPr>
        <p:spPr>
          <a:xfrm>
            <a:off x="3966707" y="4953522"/>
            <a:ext cx="4025108" cy="5377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4" y="0"/>
                </a:moveTo>
                <a:cubicBezTo>
                  <a:pt x="2750" y="0"/>
                  <a:pt x="2245" y="3696"/>
                  <a:pt x="2221" y="8321"/>
                </a:cubicBezTo>
                <a:lnTo>
                  <a:pt x="0" y="14761"/>
                </a:lnTo>
                <a:lnTo>
                  <a:pt x="2571" y="19161"/>
                </a:lnTo>
                <a:cubicBezTo>
                  <a:pt x="2779" y="20668"/>
                  <a:pt x="3061" y="21600"/>
                  <a:pt x="3374" y="21600"/>
                </a:cubicBezTo>
                <a:lnTo>
                  <a:pt x="20444" y="21600"/>
                </a:lnTo>
                <a:cubicBezTo>
                  <a:pt x="21083" y="21600"/>
                  <a:pt x="21600" y="17712"/>
                  <a:pt x="21600" y="12928"/>
                </a:cubicBezTo>
                <a:lnTo>
                  <a:pt x="21600" y="8656"/>
                </a:lnTo>
                <a:cubicBezTo>
                  <a:pt x="21600" y="3872"/>
                  <a:pt x="21083" y="0"/>
                  <a:pt x="20444" y="0"/>
                </a:cubicBezTo>
                <a:lnTo>
                  <a:pt x="3374"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lvl1pPr>
              <a:defRPr sz="2800"/>
            </a:lvl1pPr>
          </a:lstStyle>
          <a:p>
            <a:pPr lvl="0">
              <a:defRPr sz="1800"/>
            </a:pPr>
            <a:r>
              <a:rPr sz="2800"/>
              <a:t>学生さんですか？</a:t>
            </a:r>
          </a:p>
        </p:txBody>
      </p:sp>
      <p:sp>
        <p:nvSpPr>
          <p:cNvPr id="410" name="Shape 410"/>
          <p:cNvSpPr/>
          <p:nvPr/>
        </p:nvSpPr>
        <p:spPr>
          <a:xfrm>
            <a:off x="3966707" y="5622687"/>
            <a:ext cx="4025108" cy="5377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4" y="0"/>
                </a:moveTo>
                <a:cubicBezTo>
                  <a:pt x="2750" y="0"/>
                  <a:pt x="2245" y="3696"/>
                  <a:pt x="2221" y="8321"/>
                </a:cubicBezTo>
                <a:lnTo>
                  <a:pt x="0" y="14761"/>
                </a:lnTo>
                <a:lnTo>
                  <a:pt x="2571" y="19161"/>
                </a:lnTo>
                <a:cubicBezTo>
                  <a:pt x="2779" y="20668"/>
                  <a:pt x="3061" y="21600"/>
                  <a:pt x="3374" y="21600"/>
                </a:cubicBezTo>
                <a:lnTo>
                  <a:pt x="20444" y="21600"/>
                </a:lnTo>
                <a:cubicBezTo>
                  <a:pt x="21083" y="21600"/>
                  <a:pt x="21600" y="17712"/>
                  <a:pt x="21600" y="12928"/>
                </a:cubicBezTo>
                <a:lnTo>
                  <a:pt x="21600" y="8656"/>
                </a:lnTo>
                <a:cubicBezTo>
                  <a:pt x="21600" y="3872"/>
                  <a:pt x="21083" y="0"/>
                  <a:pt x="20444" y="0"/>
                </a:cubicBezTo>
                <a:lnTo>
                  <a:pt x="3374"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lvl1pPr>
              <a:defRPr sz="2800"/>
            </a:lvl1pPr>
          </a:lstStyle>
          <a:p>
            <a:pPr lvl="0">
              <a:defRPr sz="1800"/>
            </a:pPr>
            <a:r>
              <a:rPr sz="2800"/>
              <a:t>信仰は？</a:t>
            </a:r>
          </a:p>
        </p:txBody>
      </p:sp>
      <p:sp>
        <p:nvSpPr>
          <p:cNvPr id="411" name="Shape 411"/>
          <p:cNvSpPr/>
          <p:nvPr/>
        </p:nvSpPr>
        <p:spPr>
          <a:xfrm>
            <a:off x="8065392" y="6469888"/>
            <a:ext cx="2679599" cy="889000"/>
          </a:xfrm>
          <a:prstGeom prst="rect">
            <a:avLst/>
          </a:prstGeom>
          <a:solidFill>
            <a:srgbClr val="FFFFFF"/>
          </a:solidFill>
          <a:ln w="25400">
            <a:solidFill>
              <a:srgbClr val="85888D"/>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400"/>
              <a:t>質問の背景にある</a:t>
            </a:r>
            <a:endParaRPr sz="2400"/>
          </a:p>
          <a:p>
            <a:pPr lvl="0">
              <a:defRPr sz="1800"/>
            </a:pPr>
            <a:r>
              <a:rPr sz="2400"/>
              <a:t>Cの動機の見極め</a:t>
            </a:r>
          </a:p>
        </p:txBody>
      </p:sp>
      <p:sp>
        <p:nvSpPr>
          <p:cNvPr id="415" name="Shape 415"/>
          <p:cNvSpPr/>
          <p:nvPr/>
        </p:nvSpPr>
        <p:spPr>
          <a:xfrm>
            <a:off x="6796651" y="6188971"/>
            <a:ext cx="1255152" cy="485174"/>
          </a:xfrm>
          <a:custGeom>
            <a:avLst/>
            <a:gdLst/>
            <a:ahLst/>
            <a:cxnLst>
              <a:cxn ang="0">
                <a:pos x="wd2" y="hd2"/>
              </a:cxn>
              <a:cxn ang="5400000">
                <a:pos x="wd2" y="hd2"/>
              </a:cxn>
              <a:cxn ang="10800000">
                <a:pos x="wd2" y="hd2"/>
              </a:cxn>
              <a:cxn ang="16200000">
                <a:pos x="wd2" y="hd2"/>
              </a:cxn>
            </a:cxnLst>
            <a:rect l="0" t="0" r="r" b="b"/>
            <a:pathLst>
              <a:path w="21600" h="19053" fill="norm" stroke="1" extrusionOk="0">
                <a:moveTo>
                  <a:pt x="21600" y="18078"/>
                </a:moveTo>
                <a:cubicBezTo>
                  <a:pt x="14615" y="21600"/>
                  <a:pt x="7415" y="15574"/>
                  <a:pt x="0" y="0"/>
                </a:cubicBezTo>
              </a:path>
            </a:pathLst>
          </a:custGeom>
          <a:ln w="25400">
            <a:solidFill/>
            <a:miter lim="400000"/>
            <a:headEnd type="triangle"/>
          </a:ln>
        </p:spPr>
        <p:txBody>
          <a:bodyPr/>
          <a:lstStyle/>
          <a:p>
            <a:pPr lvl="0"/>
          </a:p>
        </p:txBody>
      </p:sp>
      <p:sp>
        <p:nvSpPr>
          <p:cNvPr id="413" name="Shape 413"/>
          <p:cNvSpPr/>
          <p:nvPr/>
        </p:nvSpPr>
        <p:spPr>
          <a:xfrm flipH="1">
            <a:off x="4262764" y="6983151"/>
            <a:ext cx="3775663" cy="1"/>
          </a:xfrm>
          <a:prstGeom prst="line">
            <a:avLst/>
          </a:prstGeom>
          <a:ln w="25400">
            <a:solidFill/>
            <a:miter lim="400000"/>
            <a:tailEnd type="triangle"/>
          </a:ln>
        </p:spPr>
        <p:txBody>
          <a:bodyPr lIns="50800" tIns="50800" rIns="50800" bIns="50800" anchor="ctr"/>
          <a:lstStyle/>
          <a:p>
            <a:pPr lvl="0">
              <a:defRPr sz="2400"/>
            </a:pPr>
          </a:p>
        </p:txBody>
      </p:sp>
      <p:sp>
        <p:nvSpPr>
          <p:cNvPr id="414" name="Shape 414"/>
          <p:cNvSpPr/>
          <p:nvPr/>
        </p:nvSpPr>
        <p:spPr>
          <a:xfrm>
            <a:off x="5163864" y="7008642"/>
            <a:ext cx="2336801" cy="4254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pPr>
            <a:r>
              <a:rPr sz="2500"/>
              <a:t>適切な受け答え</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オーセンティックな受け答えのための手がかり　　</a:t>
            </a:r>
          </a:p>
        </p:txBody>
      </p:sp>
      <p:sp>
        <p:nvSpPr>
          <p:cNvPr id="418" name="Shape 418"/>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419" name="Shape 419"/>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sp>
        <p:nvSpPr>
          <p:cNvPr id="420" name="Shape 420"/>
          <p:cNvSpPr/>
          <p:nvPr/>
        </p:nvSpPr>
        <p:spPr>
          <a:xfrm>
            <a:off x="773267" y="2404496"/>
            <a:ext cx="7471030" cy="1054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3000"/>
              <a:t>Wから始めるオーセンティックな受け答え</a:t>
            </a:r>
            <a:endParaRPr sz="3000"/>
          </a:p>
          <a:p>
            <a:pPr lvl="0" algn="l">
              <a:defRPr sz="1800"/>
            </a:pPr>
            <a:r>
              <a:rPr sz="3000"/>
              <a:t>【例】過去の経験の開示</a:t>
            </a:r>
          </a:p>
        </p:txBody>
      </p:sp>
      <p:sp>
        <p:nvSpPr>
          <p:cNvPr id="421" name="Shape 421"/>
          <p:cNvSpPr/>
          <p:nvPr/>
        </p:nvSpPr>
        <p:spPr>
          <a:xfrm>
            <a:off x="4336775" y="3800629"/>
            <a:ext cx="3954067" cy="1345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7" y="0"/>
                </a:moveTo>
                <a:cubicBezTo>
                  <a:pt x="527" y="0"/>
                  <a:pt x="0" y="1548"/>
                  <a:pt x="0" y="3461"/>
                </a:cubicBezTo>
                <a:lnTo>
                  <a:pt x="0" y="18133"/>
                </a:lnTo>
                <a:cubicBezTo>
                  <a:pt x="0" y="20046"/>
                  <a:pt x="527" y="21600"/>
                  <a:pt x="1177" y="21600"/>
                </a:cubicBezTo>
                <a:lnTo>
                  <a:pt x="18554" y="21600"/>
                </a:lnTo>
                <a:cubicBezTo>
                  <a:pt x="18754" y="21600"/>
                  <a:pt x="18939" y="21438"/>
                  <a:pt x="19105" y="21179"/>
                </a:cubicBezTo>
                <a:lnTo>
                  <a:pt x="21600" y="21154"/>
                </a:lnTo>
                <a:lnTo>
                  <a:pt x="19731" y="16947"/>
                </a:lnTo>
                <a:lnTo>
                  <a:pt x="19731" y="3461"/>
                </a:lnTo>
                <a:cubicBezTo>
                  <a:pt x="19731" y="1548"/>
                  <a:pt x="19205" y="0"/>
                  <a:pt x="18554" y="0"/>
                </a:cubicBezTo>
                <a:lnTo>
                  <a:pt x="1177"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p>
            <a:pPr lvl="0" algn="l">
              <a:defRPr sz="1800"/>
            </a:pPr>
            <a:r>
              <a:rPr>
                <a:latin typeface="ヒラギノ角ゴ ProN W6"/>
                <a:ea typeface="ヒラギノ角ゴ ProN W6"/>
                <a:cs typeface="ヒラギノ角ゴ ProN W6"/>
                <a:sym typeface="ヒラギノ角ゴ ProN W6"/>
              </a:rPr>
              <a:t>私が…</a:t>
            </a:r>
            <a:r>
              <a:t>について苦しんでいた頃に、あなたと同じような気持ちを経験しました。</a:t>
            </a:r>
          </a:p>
        </p:txBody>
      </p:sp>
      <p:sp>
        <p:nvSpPr>
          <p:cNvPr id="422" name="Shape 422"/>
          <p:cNvSpPr/>
          <p:nvPr/>
        </p:nvSpPr>
        <p:spPr>
          <a:xfrm>
            <a:off x="4336775" y="5291710"/>
            <a:ext cx="3954067" cy="1345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7" y="0"/>
                </a:moveTo>
                <a:cubicBezTo>
                  <a:pt x="527" y="0"/>
                  <a:pt x="0" y="1548"/>
                  <a:pt x="0" y="3461"/>
                </a:cubicBezTo>
                <a:lnTo>
                  <a:pt x="0" y="18133"/>
                </a:lnTo>
                <a:cubicBezTo>
                  <a:pt x="0" y="20046"/>
                  <a:pt x="527" y="21600"/>
                  <a:pt x="1177" y="21600"/>
                </a:cubicBezTo>
                <a:lnTo>
                  <a:pt x="18554" y="21600"/>
                </a:lnTo>
                <a:cubicBezTo>
                  <a:pt x="18754" y="21600"/>
                  <a:pt x="18939" y="21438"/>
                  <a:pt x="19105" y="21179"/>
                </a:cubicBezTo>
                <a:lnTo>
                  <a:pt x="21600" y="21154"/>
                </a:lnTo>
                <a:lnTo>
                  <a:pt x="19731" y="16947"/>
                </a:lnTo>
                <a:lnTo>
                  <a:pt x="19731" y="3461"/>
                </a:lnTo>
                <a:cubicBezTo>
                  <a:pt x="19731" y="1548"/>
                  <a:pt x="19205" y="0"/>
                  <a:pt x="18554" y="0"/>
                </a:cubicBezTo>
                <a:lnTo>
                  <a:pt x="1177" y="0"/>
                </a:lnTo>
                <a:close/>
              </a:path>
            </a:pathLst>
          </a:custGeom>
          <a:solidFill>
            <a:srgbClr val="FFFFFF"/>
          </a:solidFill>
          <a:ln w="38100">
            <a:solidFill>
              <a:srgbClr val="85888D"/>
            </a:solidFill>
            <a:miter lim="400000"/>
          </a:ln>
          <a:extLst>
            <a:ext uri="{C572A759-6A51-4108-AA02-DFA0A04FC94B}">
              <ma14:wrappingTextBoxFlag xmlns:ma14="http://schemas.microsoft.com/office/mac/drawingml/2011/main" val="1"/>
            </a:ext>
          </a:extLst>
        </p:spPr>
        <p:txBody>
          <a:bodyPr lIns="0" tIns="0" rIns="0" bIns="0" anchor="ctr"/>
          <a:lstStyle/>
          <a:p>
            <a:pPr lvl="0" algn="l">
              <a:defRPr sz="1800"/>
            </a:pPr>
            <a:r>
              <a:t>こどもにとってそれは全く普通の行動たと思いますよ。例えば、</a:t>
            </a:r>
            <a:r>
              <a:rPr>
                <a:latin typeface="ヒラギノ角ゴ ProN W6"/>
                <a:ea typeface="ヒラギノ角ゴ ProN W6"/>
                <a:cs typeface="ヒラギノ角ゴ ProN W6"/>
                <a:sym typeface="ヒラギノ角ゴ ProN W6"/>
              </a:rPr>
              <a:t>私の５歳になる…</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クライアントとアサーティブに関わる　　</a:t>
            </a:r>
          </a:p>
        </p:txBody>
      </p:sp>
      <p:sp>
        <p:nvSpPr>
          <p:cNvPr id="425" name="Shape 425"/>
          <p:cNvSpPr/>
          <p:nvPr/>
        </p:nvSpPr>
        <p:spPr>
          <a:xfrm>
            <a:off x="773267" y="2404496"/>
            <a:ext cx="11871237" cy="623775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3000"/>
              <a:t>アサーティブとは？（Wikipediaより）</a:t>
            </a:r>
            <a:endParaRPr sz="3000"/>
          </a:p>
          <a:p>
            <a:pPr lvl="0" algn="l">
              <a:defRPr sz="1800"/>
            </a:pPr>
            <a:r>
              <a:rPr sz="2100">
                <a:latin typeface="ヒラギノ角ゴ ProN W6"/>
                <a:ea typeface="ヒラギノ角ゴ ProN W6"/>
                <a:cs typeface="ヒラギノ角ゴ ProN W6"/>
                <a:sym typeface="ヒラギノ角ゴ ProN W6"/>
              </a:rPr>
              <a:t>受身的なコミュニケーション</a:t>
            </a:r>
            <a:r>
              <a:rPr sz="2100"/>
              <a:t>：受身的なコミュニケーションをする人は、自分の「個人の境界」</a:t>
            </a:r>
            <a:endParaRPr sz="2100"/>
          </a:p>
          <a:p>
            <a:pPr lvl="0" algn="l">
              <a:defRPr sz="1800"/>
            </a:pPr>
            <a:r>
              <a:rPr sz="2100"/>
              <a:t>を守らず、攻撃的な人々に傷つけられたり、不当な扱いを受けたりすることを許し、通常、他人</a:t>
            </a:r>
            <a:endParaRPr sz="2100"/>
          </a:p>
          <a:p>
            <a:pPr lvl="0" algn="l">
              <a:defRPr sz="1800"/>
            </a:pPr>
            <a:r>
              <a:rPr sz="2100"/>
              <a:t>に影響を及ぼすというリスクを冒そうとしない。</a:t>
            </a:r>
            <a:endParaRPr sz="2100"/>
          </a:p>
          <a:p>
            <a:pPr lvl="0" algn="l">
              <a:defRPr sz="1800"/>
            </a:pPr>
            <a:endParaRPr sz="2100"/>
          </a:p>
          <a:p>
            <a:pPr lvl="0" algn="l">
              <a:defRPr sz="1800"/>
            </a:pPr>
            <a:r>
              <a:rPr sz="2100">
                <a:latin typeface="ヒラギノ角ゴ ProN W6"/>
                <a:ea typeface="ヒラギノ角ゴ ProN W6"/>
                <a:cs typeface="ヒラギノ角ゴ ProN W6"/>
                <a:sym typeface="ヒラギノ角ゴ ProN W6"/>
              </a:rPr>
              <a:t>攻撃的なコミュニケーション</a:t>
            </a:r>
            <a:r>
              <a:rPr sz="2100"/>
              <a:t>：攻撃的なコミュニケーションをする人は、他人の「個人の境界」</a:t>
            </a:r>
            <a:endParaRPr sz="2100"/>
          </a:p>
          <a:p>
            <a:pPr lvl="0" algn="l">
              <a:defRPr sz="1800"/>
            </a:pPr>
            <a:r>
              <a:rPr sz="2100"/>
              <a:t>を尊重せず、他の人に影響を及ぼそうとして、他の人をしばしば傷つける。</a:t>
            </a:r>
            <a:endParaRPr sz="2100"/>
          </a:p>
          <a:p>
            <a:pPr lvl="0" algn="l">
              <a:defRPr sz="1800"/>
            </a:pPr>
            <a:endParaRPr sz="2100"/>
          </a:p>
          <a:p>
            <a:pPr lvl="0" algn="l">
              <a:defRPr sz="1800"/>
            </a:pPr>
            <a:r>
              <a:rPr sz="2100">
                <a:latin typeface="ヒラギノ角ゴ ProN W6"/>
                <a:ea typeface="ヒラギノ角ゴ ProN W6"/>
                <a:cs typeface="ヒラギノ角ゴ ProN W6"/>
                <a:sym typeface="ヒラギノ角ゴ ProN W6"/>
              </a:rPr>
              <a:t>欺瞞的、作為的なコミュニケーション</a:t>
            </a:r>
            <a:r>
              <a:rPr sz="2100"/>
              <a:t>：欺瞞的、作為的なコミュニケーションをする人は、本心</a:t>
            </a:r>
            <a:endParaRPr sz="2100"/>
          </a:p>
          <a:p>
            <a:pPr lvl="0" algn="l">
              <a:defRPr sz="1800"/>
            </a:pPr>
            <a:r>
              <a:rPr sz="2100"/>
              <a:t>は表に出さず、トゲのある言い方や回りくどいやり方で人を責める。正面から人と向き合えない</a:t>
            </a:r>
            <a:endParaRPr sz="2100"/>
          </a:p>
          <a:p>
            <a:pPr lvl="0" algn="l">
              <a:defRPr sz="1800"/>
            </a:pPr>
            <a:r>
              <a:rPr sz="2100"/>
              <a:t>ため、人を操ることで自分の望む状況にもっていこうとする。</a:t>
            </a:r>
            <a:endParaRPr sz="2100"/>
          </a:p>
          <a:p>
            <a:pPr lvl="0" algn="l">
              <a:defRPr sz="1800"/>
            </a:pPr>
            <a:endParaRPr sz="2100"/>
          </a:p>
          <a:p>
            <a:pPr lvl="0" algn="l">
              <a:defRPr sz="1800"/>
            </a:pPr>
            <a:r>
              <a:rPr sz="2100">
                <a:solidFill>
                  <a:srgbClr val="C82506"/>
                </a:solidFill>
                <a:latin typeface="ヒラギノ角ゴ ProN W6"/>
                <a:ea typeface="ヒラギノ角ゴ ProN W6"/>
                <a:cs typeface="ヒラギノ角ゴ ProN W6"/>
                <a:sym typeface="ヒラギノ角ゴ ProN W6"/>
              </a:rPr>
              <a:t>アサーティブなコミュニケーション</a:t>
            </a:r>
            <a:r>
              <a:rPr sz="2100"/>
              <a:t>：</a:t>
            </a:r>
            <a:r>
              <a:rPr sz="2100" u="sng"/>
              <a:t>アサーティブなコミュニケーションをする人は、自分の心</a:t>
            </a:r>
            <a:endParaRPr sz="2100" u="sng"/>
          </a:p>
          <a:p>
            <a:pPr lvl="0" algn="l">
              <a:defRPr sz="1800"/>
            </a:pPr>
            <a:r>
              <a:rPr sz="2100" u="sng"/>
              <a:t>の中を開示することを恐れず、他人に影響を及ぼそうとしない。他人の「個人の境界」を尊重し、</a:t>
            </a:r>
            <a:endParaRPr sz="2100" u="sng"/>
          </a:p>
          <a:p>
            <a:pPr lvl="0" algn="l">
              <a:defRPr sz="1800"/>
            </a:pPr>
            <a:r>
              <a:rPr sz="2100" u="sng"/>
              <a:t>攻撃的な侵入から自分を守ろうとする。</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クライアントとアサーティブに関わる　　</a:t>
            </a:r>
          </a:p>
        </p:txBody>
      </p:sp>
      <p:sp>
        <p:nvSpPr>
          <p:cNvPr id="428" name="Shape 428"/>
          <p:cNvSpPr/>
          <p:nvPr/>
        </p:nvSpPr>
        <p:spPr>
          <a:xfrm>
            <a:off x="1150784" y="2404496"/>
            <a:ext cx="11415639" cy="72834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100"/>
              <a:t>なぜ、アサーティブな態度が必要か？</a:t>
            </a:r>
            <a:endParaRPr sz="2100"/>
          </a:p>
          <a:p>
            <a:pPr lvl="0" algn="l">
              <a:defRPr sz="1800"/>
            </a:pPr>
            <a:r>
              <a:rPr sz="2100"/>
              <a:t>→Cに信頼感を与え、彼らが指示に従うような影響力を発揮するため。</a:t>
            </a:r>
            <a:endParaRPr sz="2100"/>
          </a:p>
          <a:p>
            <a:pPr lvl="0" algn="l">
              <a:defRPr sz="1800"/>
            </a:pPr>
            <a:endParaRPr sz="2100"/>
          </a:p>
          <a:p>
            <a:pPr lvl="0" algn="l">
              <a:defRPr sz="1800"/>
            </a:pPr>
            <a:r>
              <a:rPr sz="2100"/>
              <a:t>どのような場面で使うのか？</a:t>
            </a:r>
            <a:endParaRPr sz="2100"/>
          </a:p>
          <a:p>
            <a:pPr lvl="0" algn="l">
              <a:defRPr sz="1800"/>
            </a:pPr>
            <a:r>
              <a:rPr sz="2100"/>
              <a:t>→直面化を開始する際。</a:t>
            </a:r>
            <a:endParaRPr sz="2100"/>
          </a:p>
          <a:p>
            <a:pPr lvl="0" algn="l">
              <a:defRPr sz="1800"/>
            </a:pPr>
            <a:r>
              <a:rPr sz="2100"/>
              <a:t>→要請し、指示を与えるとき。</a:t>
            </a:r>
            <a:endParaRPr sz="2100"/>
          </a:p>
          <a:p>
            <a:pPr lvl="0" algn="l">
              <a:defRPr sz="1800"/>
            </a:pPr>
            <a:r>
              <a:rPr sz="2100"/>
              <a:t>→焦点を維持し、妨害を取り払うとき。</a:t>
            </a:r>
            <a:endParaRPr sz="2100"/>
          </a:p>
          <a:p>
            <a:pPr lvl="0" algn="l">
              <a:defRPr sz="1800"/>
            </a:pPr>
            <a:r>
              <a:rPr sz="2100"/>
              <a:t>→機能不全のプロセスを制止するとき。</a:t>
            </a:r>
            <a:endParaRPr sz="2100"/>
          </a:p>
          <a:p>
            <a:pPr lvl="0" algn="l">
              <a:defRPr sz="1800"/>
            </a:pPr>
            <a:r>
              <a:rPr sz="2100"/>
              <a:t>→要請を断り、限界を設定するとき。</a:t>
            </a:r>
            <a:endParaRPr sz="2100"/>
          </a:p>
          <a:p>
            <a:pPr lvl="0" algn="l">
              <a:defRPr sz="1800"/>
            </a:pPr>
            <a:endParaRPr sz="2100"/>
          </a:p>
          <a:p>
            <a:pPr lvl="0" algn="l">
              <a:defRPr sz="1800"/>
            </a:pPr>
            <a:r>
              <a:rPr sz="2100"/>
              <a:t>どのような態度か？</a:t>
            </a:r>
            <a:endParaRPr sz="2100"/>
          </a:p>
          <a:p>
            <a:pPr lvl="0" algn="l">
              <a:defRPr sz="1800"/>
            </a:pPr>
            <a:r>
              <a:rPr sz="2100"/>
              <a:t>→きっぱりと断固たる言葉で表現する。</a:t>
            </a:r>
            <a:endParaRPr sz="2100"/>
          </a:p>
          <a:p>
            <a:pPr lvl="0" algn="l">
              <a:defRPr sz="1800"/>
            </a:pPr>
            <a:r>
              <a:rPr sz="2100"/>
              <a:t>→言葉以外の態度もアサーティブで。</a:t>
            </a:r>
            <a:endParaRPr sz="2100"/>
          </a:p>
          <a:p>
            <a:pPr lvl="0" algn="l">
              <a:defRPr sz="1800"/>
            </a:pPr>
            <a:r>
              <a:rPr sz="2100"/>
              <a:t>→命令に近い。</a:t>
            </a:r>
            <a:endParaRPr sz="2100"/>
          </a:p>
          <a:p>
            <a:pPr lvl="0" algn="l">
              <a:defRPr sz="1800"/>
            </a:pPr>
            <a:endParaRPr sz="2100"/>
          </a:p>
          <a:p>
            <a:pPr lvl="0" algn="l">
              <a:defRPr sz="1800"/>
            </a:pPr>
            <a:r>
              <a:rPr sz="2100"/>
              <a:t>もし、Cが異議、難色をあらわしたらどうするか。</a:t>
            </a:r>
            <a:endParaRPr sz="2100"/>
          </a:p>
          <a:p>
            <a:pPr lvl="0" algn="l">
              <a:defRPr sz="1800"/>
            </a:pPr>
            <a:r>
              <a:rPr sz="2100"/>
              <a:t>→この態度に対し共感的に受け答えし、Cの抵抗の根本原因を掘り下げる。</a:t>
            </a:r>
            <a:endParaRPr sz="2100"/>
          </a:p>
          <a:p>
            <a:pPr lvl="0" algn="l">
              <a:defRPr sz="1800"/>
            </a:pPr>
            <a:r>
              <a:rPr sz="2100"/>
              <a:t>　</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Shape 430"/>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第５章のまとめ　　</a:t>
            </a:r>
          </a:p>
        </p:txBody>
      </p:sp>
      <p:sp>
        <p:nvSpPr>
          <p:cNvPr id="431" name="Shape 431"/>
          <p:cNvSpPr/>
          <p:nvPr/>
        </p:nvSpPr>
        <p:spPr>
          <a:xfrm>
            <a:off x="1165452" y="2800519"/>
            <a:ext cx="11415639" cy="12255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3500"/>
              <a:t>クライエントと適切なコニュニケーションを取るために</a:t>
            </a:r>
            <a:endParaRPr sz="3500"/>
          </a:p>
          <a:p>
            <a:pPr lvl="0">
              <a:defRPr sz="1800"/>
            </a:pPr>
            <a:r>
              <a:rPr sz="3500"/>
              <a:t>必要なソーシャルワーカーの技術</a:t>
            </a:r>
          </a:p>
        </p:txBody>
      </p:sp>
      <p:sp>
        <p:nvSpPr>
          <p:cNvPr id="432" name="Shape 432"/>
          <p:cNvSpPr/>
          <p:nvPr/>
        </p:nvSpPr>
        <p:spPr>
          <a:xfrm>
            <a:off x="4050972" y="4539086"/>
            <a:ext cx="4902856" cy="6858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FFFFF"/>
                </a:solidFill>
              </a:defRPr>
            </a:lvl1pPr>
          </a:lstStyle>
          <a:p>
            <a:pPr lvl="0">
              <a:defRPr sz="1800">
                <a:solidFill>
                  <a:srgbClr val="000000"/>
                </a:solidFill>
              </a:defRPr>
            </a:pPr>
            <a:r>
              <a:rPr sz="4600">
                <a:solidFill>
                  <a:srgbClr val="FFFFFF"/>
                </a:solidFill>
              </a:rPr>
              <a:t>共感性</a:t>
            </a:r>
          </a:p>
        </p:txBody>
      </p:sp>
      <p:sp>
        <p:nvSpPr>
          <p:cNvPr id="433" name="Shape 433"/>
          <p:cNvSpPr/>
          <p:nvPr/>
        </p:nvSpPr>
        <p:spPr>
          <a:xfrm>
            <a:off x="3532423" y="5932050"/>
            <a:ext cx="5939954" cy="68580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FFFFF"/>
                </a:solidFill>
              </a:defRPr>
            </a:lvl1pPr>
          </a:lstStyle>
          <a:p>
            <a:pPr lvl="0">
              <a:defRPr sz="1800">
                <a:solidFill>
                  <a:srgbClr val="000000"/>
                </a:solidFill>
              </a:defRPr>
            </a:pPr>
            <a:r>
              <a:rPr sz="4600">
                <a:solidFill>
                  <a:srgbClr val="FFFFFF"/>
                </a:solidFill>
              </a:rPr>
              <a:t>アサーティブな態度</a:t>
            </a:r>
          </a:p>
        </p:txBody>
      </p:sp>
      <p:sp>
        <p:nvSpPr>
          <p:cNvPr id="434" name="Shape 434"/>
          <p:cNvSpPr/>
          <p:nvPr/>
        </p:nvSpPr>
        <p:spPr>
          <a:xfrm>
            <a:off x="3532423" y="7325014"/>
            <a:ext cx="5939954" cy="6858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FFFFF"/>
                </a:solidFill>
              </a:defRPr>
            </a:lvl1pPr>
          </a:lstStyle>
          <a:p>
            <a:pPr lvl="0">
              <a:defRPr sz="1800">
                <a:solidFill>
                  <a:srgbClr val="000000"/>
                </a:solidFill>
              </a:defRPr>
            </a:pPr>
            <a:r>
              <a:rPr sz="4600">
                <a:solidFill>
                  <a:srgbClr val="FFFFFF"/>
                </a:solidFill>
              </a:rPr>
              <a:t>オーセンティシティ　　</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title"/>
          </p:nvPr>
        </p:nvSpPr>
        <p:spPr>
          <a:prstGeom prst="rect">
            <a:avLst/>
          </a:prstGeom>
        </p:spPr>
        <p:txBody>
          <a:bodyPr/>
          <a:lstStyle/>
          <a:p>
            <a:pPr lvl="0"/>
          </a:p>
        </p:txBody>
      </p:sp>
      <p:sp>
        <p:nvSpPr>
          <p:cNvPr id="437" name="Shape 437"/>
          <p:cNvSpPr/>
          <p:nvPr>
            <p:ph type="body" idx="1"/>
          </p:nvPr>
        </p:nvSpPr>
        <p:spPr>
          <a:prstGeom prst="rect">
            <a:avLst/>
          </a:prstGeom>
        </p:spPr>
        <p:txBody>
          <a:bodyPr/>
          <a:lstStyle/>
          <a:p>
            <a:pPr lvl="0"/>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800"/>
              <a:t>参加者の役割</a:t>
            </a:r>
          </a:p>
        </p:txBody>
      </p:sp>
      <p:sp>
        <p:nvSpPr>
          <p:cNvPr id="52" name="Shape 52"/>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53" name="Shape 53"/>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58" name="Group 58"/>
          <p:cNvGrpSpPr/>
          <p:nvPr/>
        </p:nvGrpSpPr>
        <p:grpSpPr>
          <a:xfrm>
            <a:off x="3799500" y="3053848"/>
            <a:ext cx="2146301" cy="1526971"/>
            <a:chOff x="0" y="-53881"/>
            <a:chExt cx="2146300" cy="1526970"/>
          </a:xfrm>
        </p:grpSpPr>
        <p:grpSp>
          <p:nvGrpSpPr>
            <p:cNvPr id="56" name="Group 56"/>
            <p:cNvGrpSpPr/>
            <p:nvPr/>
          </p:nvGrpSpPr>
          <p:grpSpPr>
            <a:xfrm>
              <a:off x="47537" y="-53882"/>
              <a:ext cx="2051226" cy="1526971"/>
              <a:chOff x="-102662" y="-53881"/>
              <a:chExt cx="2051224" cy="1526970"/>
            </a:xfrm>
          </p:grpSpPr>
          <p:sp>
            <p:nvSpPr>
              <p:cNvPr id="55" name="Shape 55"/>
              <p:cNvSpPr/>
              <p:nvPr/>
            </p:nvSpPr>
            <p:spPr>
              <a:xfrm>
                <a:off x="0" y="0"/>
                <a:ext cx="1894583" cy="1169988"/>
              </a:xfrm>
              <a:prstGeom prst="wedgeEllipseCallout">
                <a:avLst>
                  <a:gd name="adj1" fmla="val -49322"/>
                  <a:gd name="adj2" fmla="val 67561"/>
                </a:avLst>
              </a:prstGeom>
              <a:solidFill>
                <a:srgbClr val="FFFFFF"/>
              </a:solidFill>
              <a:ln>
                <a:noFill/>
              </a:ln>
              <a:effectLst/>
            </p:spPr>
            <p:txBody>
              <a:bodyPr wrap="square" lIns="0" tIns="0" rIns="0" bIns="0" numCol="1" anchor="b">
                <a:noAutofit/>
              </a:bodyPr>
              <a:lstStyle/>
              <a:p>
                <a:pPr lvl="0">
                  <a:defRPr sz="2900"/>
                </a:pPr>
              </a:p>
            </p:txBody>
          </p:sp>
          <p:pic>
            <p:nvPicPr>
              <p:cNvPr id="54" name=""/>
              <p:cNvPicPr/>
              <p:nvPr/>
            </p:nvPicPr>
            <p:blipFill>
              <a:blip r:embed="rId4">
                <a:extLst/>
              </a:blip>
              <a:stretch>
                <a:fillRect/>
              </a:stretch>
            </p:blipFill>
            <p:spPr>
              <a:xfrm>
                <a:off x="-102663" y="-53882"/>
                <a:ext cx="2051226" cy="1526971"/>
              </a:xfrm>
              <a:prstGeom prst="rect">
                <a:avLst/>
              </a:prstGeom>
              <a:effectLst/>
            </p:spPr>
          </p:pic>
        </p:grpSp>
        <p:sp>
          <p:nvSpPr>
            <p:cNvPr id="57" name="Shape 57"/>
            <p:cNvSpPr/>
            <p:nvPr/>
          </p:nvSpPr>
          <p:spPr>
            <a:xfrm>
              <a:off x="-1" y="284074"/>
              <a:ext cx="2146301"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4000"/>
              </a:lvl1pPr>
            </a:lstStyle>
            <a:p>
              <a:pPr lvl="0">
                <a:defRPr sz="1800"/>
              </a:pPr>
              <a:r>
                <a:rPr sz="4000"/>
                <a:t>期待　　</a:t>
              </a:r>
            </a:p>
          </p:txBody>
        </p:sp>
      </p:grpSp>
      <p:grpSp>
        <p:nvGrpSpPr>
          <p:cNvPr id="63" name="Group 63"/>
          <p:cNvGrpSpPr/>
          <p:nvPr/>
        </p:nvGrpSpPr>
        <p:grpSpPr>
          <a:xfrm>
            <a:off x="6412437" y="3055373"/>
            <a:ext cx="2051226" cy="1526971"/>
            <a:chOff x="-53980" y="-53881"/>
            <a:chExt cx="2051224" cy="1526970"/>
          </a:xfrm>
        </p:grpSpPr>
        <p:grpSp>
          <p:nvGrpSpPr>
            <p:cNvPr id="61" name="Group 61"/>
            <p:cNvGrpSpPr/>
            <p:nvPr/>
          </p:nvGrpSpPr>
          <p:grpSpPr>
            <a:xfrm flipH="1">
              <a:off x="-53981" y="-53882"/>
              <a:ext cx="2051226" cy="1526971"/>
              <a:chOff x="-102662" y="-53881"/>
              <a:chExt cx="2051224" cy="1526970"/>
            </a:xfrm>
          </p:grpSpPr>
          <p:sp>
            <p:nvSpPr>
              <p:cNvPr id="60" name="Shape 60"/>
              <p:cNvSpPr/>
              <p:nvPr/>
            </p:nvSpPr>
            <p:spPr>
              <a:xfrm>
                <a:off x="0" y="0"/>
                <a:ext cx="1894583" cy="1169988"/>
              </a:xfrm>
              <a:prstGeom prst="wedgeEllipseCallout">
                <a:avLst>
                  <a:gd name="adj1" fmla="val -49322"/>
                  <a:gd name="adj2" fmla="val 67561"/>
                </a:avLst>
              </a:prstGeom>
              <a:solidFill>
                <a:srgbClr val="FFFFFF"/>
              </a:solidFill>
              <a:ln>
                <a:noFill/>
              </a:ln>
              <a:effectLst/>
            </p:spPr>
            <p:txBody>
              <a:bodyPr wrap="square" lIns="0" tIns="0" rIns="0" bIns="0" numCol="1" anchor="b">
                <a:noAutofit/>
              </a:bodyPr>
              <a:lstStyle/>
              <a:p>
                <a:pPr lvl="0">
                  <a:defRPr sz="2900"/>
                </a:pPr>
              </a:p>
            </p:txBody>
          </p:sp>
          <p:pic>
            <p:nvPicPr>
              <p:cNvPr id="59" name=""/>
              <p:cNvPicPr/>
              <p:nvPr/>
            </p:nvPicPr>
            <p:blipFill>
              <a:blip r:embed="rId5">
                <a:extLst/>
              </a:blip>
              <a:stretch>
                <a:fillRect/>
              </a:stretch>
            </p:blipFill>
            <p:spPr>
              <a:xfrm>
                <a:off x="-102663" y="-53882"/>
                <a:ext cx="2051226" cy="1526971"/>
              </a:xfrm>
              <a:prstGeom prst="rect">
                <a:avLst/>
              </a:prstGeom>
              <a:effectLst/>
            </p:spPr>
          </p:pic>
        </p:grpSp>
        <p:sp>
          <p:nvSpPr>
            <p:cNvPr id="62" name="Shape 62"/>
            <p:cNvSpPr/>
            <p:nvPr/>
          </p:nvSpPr>
          <p:spPr>
            <a:xfrm>
              <a:off x="406481" y="284074"/>
              <a:ext cx="1130301"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4000"/>
              </a:lvl1pPr>
            </a:lstStyle>
            <a:p>
              <a:pPr lvl="0">
                <a:defRPr sz="1800"/>
              </a:pPr>
              <a:r>
                <a:rPr sz="4000"/>
                <a:t>期待</a:t>
              </a:r>
            </a:p>
          </p:txBody>
        </p:sp>
      </p:grpSp>
      <p:sp>
        <p:nvSpPr>
          <p:cNvPr id="64" name="Shape 64"/>
          <p:cNvSpPr/>
          <p:nvPr/>
        </p:nvSpPr>
        <p:spPr>
          <a:xfrm>
            <a:off x="5519390" y="3921170"/>
            <a:ext cx="1262411" cy="1"/>
          </a:xfrm>
          <a:prstGeom prst="line">
            <a:avLst/>
          </a:prstGeom>
          <a:ln w="25400">
            <a:solidFill/>
            <a:miter lim="400000"/>
          </a:ln>
        </p:spPr>
        <p:txBody>
          <a:bodyPr lIns="50800" tIns="50800" rIns="50800" bIns="50800" anchor="ctr"/>
          <a:lstStyle/>
          <a:p>
            <a:pPr lvl="0">
              <a:defRPr sz="2400"/>
            </a:pPr>
          </a:p>
        </p:txBody>
      </p:sp>
      <p:sp>
        <p:nvSpPr>
          <p:cNvPr id="65" name="Shape 65"/>
          <p:cNvSpPr/>
          <p:nvPr/>
        </p:nvSpPr>
        <p:spPr>
          <a:xfrm>
            <a:off x="6150595" y="3933870"/>
            <a:ext cx="1" cy="1169989"/>
          </a:xfrm>
          <a:prstGeom prst="line">
            <a:avLst/>
          </a:prstGeom>
          <a:ln w="25400">
            <a:solidFill/>
            <a:miter lim="400000"/>
          </a:ln>
        </p:spPr>
        <p:txBody>
          <a:bodyPr lIns="50800" tIns="50800" rIns="50800" bIns="50800" anchor="ctr"/>
          <a:lstStyle/>
          <a:p>
            <a:pPr lvl="0">
              <a:defRPr sz="2400"/>
            </a:pPr>
          </a:p>
        </p:txBody>
      </p:sp>
      <p:sp>
        <p:nvSpPr>
          <p:cNvPr id="66" name="Shape 66"/>
          <p:cNvSpPr/>
          <p:nvPr/>
        </p:nvSpPr>
        <p:spPr>
          <a:xfrm>
            <a:off x="5077445" y="5099141"/>
            <a:ext cx="2146301" cy="609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000"/>
            </a:lvl1pPr>
          </a:lstStyle>
          <a:p>
            <a:pPr lvl="0">
              <a:defRPr sz="1800"/>
            </a:pPr>
            <a:r>
              <a:rPr sz="4000"/>
              <a:t>ズレ　　</a:t>
            </a:r>
          </a:p>
        </p:txBody>
      </p:sp>
      <p:sp>
        <p:nvSpPr>
          <p:cNvPr id="67" name="Shape 67"/>
          <p:cNvSpPr/>
          <p:nvPr/>
        </p:nvSpPr>
        <p:spPr>
          <a:xfrm>
            <a:off x="4519140" y="6705600"/>
            <a:ext cx="3262910" cy="450850"/>
          </a:xfrm>
          <a:prstGeom prst="rect">
            <a:avLst/>
          </a:prstGeom>
          <a:blipFill>
            <a:blip r:embed="rId6"/>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defRPr>
            </a:lvl1pPr>
          </a:lstStyle>
          <a:p>
            <a:pPr lvl="0">
              <a:defRPr sz="1800">
                <a:solidFill>
                  <a:srgbClr val="000000"/>
                </a:solidFill>
              </a:defRPr>
            </a:pPr>
            <a:r>
              <a:rPr sz="2700">
                <a:solidFill>
                  <a:srgbClr val="FFFFFF"/>
                </a:solidFill>
              </a:rPr>
              <a:t>援助プロセスの阻害</a:t>
            </a:r>
          </a:p>
        </p:txBody>
      </p:sp>
      <p:sp>
        <p:nvSpPr>
          <p:cNvPr id="68" name="Shape 68"/>
          <p:cNvSpPr/>
          <p:nvPr/>
        </p:nvSpPr>
        <p:spPr>
          <a:xfrm>
            <a:off x="6150595" y="5778499"/>
            <a:ext cx="1" cy="857342"/>
          </a:xfrm>
          <a:prstGeom prst="line">
            <a:avLst/>
          </a:prstGeom>
          <a:ln w="25400">
            <a:solidFill/>
            <a:miter lim="400000"/>
            <a:tailEnd type="triangle"/>
          </a:ln>
        </p:spPr>
        <p:txBody>
          <a:bodyPr lIns="50800" tIns="50800" rIns="50800" bIns="50800" anchor="ctr"/>
          <a:lstStyle/>
          <a:p>
            <a:pPr lvl="0">
              <a:defRPr sz="2400"/>
            </a:pPr>
          </a:p>
        </p:txBody>
      </p:sp>
      <p:sp>
        <p:nvSpPr>
          <p:cNvPr id="69" name="Shape 69"/>
          <p:cNvSpPr/>
          <p:nvPr/>
        </p:nvSpPr>
        <p:spPr>
          <a:xfrm>
            <a:off x="2954237" y="8745492"/>
            <a:ext cx="6392717" cy="736600"/>
          </a:xfrm>
          <a:prstGeom prst="rect">
            <a:avLst/>
          </a:prstGeom>
          <a:solidFill>
            <a:srgbClr val="FFFFFF"/>
          </a:solidFill>
          <a:ln w="50800">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4600">
                <a:solidFill>
                  <a:srgbClr val="C82506"/>
                </a:solidFill>
              </a:defRPr>
            </a:lvl1pPr>
          </a:lstStyle>
          <a:p>
            <a:pPr lvl="0">
              <a:defRPr sz="1800">
                <a:solidFill>
                  <a:srgbClr val="000000"/>
                </a:solidFill>
              </a:defRPr>
            </a:pPr>
            <a:r>
              <a:rPr sz="4600">
                <a:solidFill>
                  <a:srgbClr val="C82506"/>
                </a:solidFill>
              </a:rPr>
              <a:t>役割の明確化が重要</a:t>
            </a:r>
          </a:p>
        </p:txBody>
      </p:sp>
      <p:sp>
        <p:nvSpPr>
          <p:cNvPr id="70" name="Shape 70"/>
          <p:cNvSpPr/>
          <p:nvPr/>
        </p:nvSpPr>
        <p:spPr>
          <a:xfrm>
            <a:off x="1633190" y="2531378"/>
            <a:ext cx="2120901" cy="1847851"/>
          </a:xfrm>
          <a:prstGeom prst="rect">
            <a:avLst/>
          </a:prstGeom>
          <a:solidFill>
            <a:srgbClr val="FFFFFF"/>
          </a:solidFill>
          <a:ln w="25400">
            <a:solidFill>
              <a:srgbClr val="85888D"/>
            </a:solidFill>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1900"/>
              <a:t>解説</a:t>
            </a:r>
            <a:endParaRPr sz="1900"/>
          </a:p>
          <a:p>
            <a:pPr lvl="0" algn="l">
              <a:defRPr sz="1800"/>
            </a:pPr>
            <a:r>
              <a:rPr sz="1900"/>
              <a:t>魔法の解決策</a:t>
            </a:r>
            <a:endParaRPr sz="1900"/>
          </a:p>
          <a:p>
            <a:pPr lvl="0" algn="l">
              <a:defRPr sz="1800"/>
            </a:pPr>
            <a:r>
              <a:rPr sz="1900"/>
              <a:t>助言の提供</a:t>
            </a:r>
            <a:endParaRPr sz="1900"/>
          </a:p>
          <a:p>
            <a:pPr lvl="0" algn="l">
              <a:defRPr sz="1800"/>
            </a:pPr>
            <a:r>
              <a:rPr sz="1900"/>
              <a:t>家族の誰かの変化</a:t>
            </a:r>
            <a:endParaRPr sz="1900"/>
          </a:p>
          <a:p>
            <a:pPr lvl="0" algn="l">
              <a:defRPr sz="1800"/>
            </a:pPr>
            <a:r>
              <a:rPr sz="1900"/>
              <a:t>など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9"/>
                                        </p:tgtEl>
                                        <p:attrNameLst>
                                          <p:attrName>style.visibility</p:attrName>
                                        </p:attrNameLst>
                                      </p:cBhvr>
                                      <p:to>
                                        <p:strVal val="visible"/>
                                      </p:to>
                                    </p:set>
                                    <p:animEffect filter="wipe(left)" transition="in">
                                      <p:cBhvr>
                                        <p:cTn id="7"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800"/>
              <a:t>期待の見極め</a:t>
            </a:r>
          </a:p>
        </p:txBody>
      </p:sp>
      <p:sp>
        <p:nvSpPr>
          <p:cNvPr id="73" name="Shape 73"/>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74" name="Shape 74"/>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79" name="Group 79"/>
          <p:cNvGrpSpPr/>
          <p:nvPr/>
        </p:nvGrpSpPr>
        <p:grpSpPr>
          <a:xfrm>
            <a:off x="3964600" y="3244093"/>
            <a:ext cx="3213953" cy="2211243"/>
            <a:chOff x="0" y="-53881"/>
            <a:chExt cx="3213952" cy="2211242"/>
          </a:xfrm>
        </p:grpSpPr>
        <p:grpSp>
          <p:nvGrpSpPr>
            <p:cNvPr id="77" name="Group 77"/>
            <p:cNvGrpSpPr/>
            <p:nvPr/>
          </p:nvGrpSpPr>
          <p:grpSpPr>
            <a:xfrm>
              <a:off x="128622" y="-53882"/>
              <a:ext cx="2987037" cy="2211243"/>
              <a:chOff x="-96292" y="-53881"/>
              <a:chExt cx="2987036" cy="2211242"/>
            </a:xfrm>
          </p:grpSpPr>
          <p:sp>
            <p:nvSpPr>
              <p:cNvPr id="76" name="Shape 76"/>
              <p:cNvSpPr/>
              <p:nvPr/>
            </p:nvSpPr>
            <p:spPr>
              <a:xfrm>
                <a:off x="0" y="0"/>
                <a:ext cx="2837020" cy="1751985"/>
              </a:xfrm>
              <a:prstGeom prst="wedgeEllipseCallout">
                <a:avLst>
                  <a:gd name="adj1" fmla="val -49322"/>
                  <a:gd name="adj2" fmla="val 67561"/>
                </a:avLst>
              </a:prstGeom>
              <a:solidFill>
                <a:srgbClr val="FFFFFF"/>
              </a:solidFill>
              <a:ln>
                <a:noFill/>
              </a:ln>
              <a:effectLst/>
            </p:spPr>
            <p:txBody>
              <a:bodyPr wrap="square" lIns="0" tIns="0" rIns="0" bIns="0" numCol="1" anchor="b">
                <a:noAutofit/>
              </a:bodyPr>
              <a:lstStyle/>
              <a:p>
                <a:pPr lvl="0">
                  <a:defRPr sz="2900"/>
                </a:pPr>
              </a:p>
            </p:txBody>
          </p:sp>
          <p:pic>
            <p:nvPicPr>
              <p:cNvPr id="75" name=""/>
              <p:cNvPicPr/>
              <p:nvPr/>
            </p:nvPicPr>
            <p:blipFill>
              <a:blip r:embed="rId4">
                <a:extLst/>
              </a:blip>
              <a:stretch>
                <a:fillRect/>
              </a:stretch>
            </p:blipFill>
            <p:spPr>
              <a:xfrm>
                <a:off x="-96293" y="-53882"/>
                <a:ext cx="2987038" cy="2211243"/>
              </a:xfrm>
              <a:prstGeom prst="rect">
                <a:avLst/>
              </a:prstGeom>
              <a:effectLst/>
            </p:spPr>
          </p:pic>
        </p:grpSp>
        <p:sp>
          <p:nvSpPr>
            <p:cNvPr id="78" name="Shape 78"/>
            <p:cNvSpPr/>
            <p:nvPr/>
          </p:nvSpPr>
          <p:spPr>
            <a:xfrm>
              <a:off x="-1" y="425383"/>
              <a:ext cx="3213954" cy="912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4000"/>
              </a:lvl1pPr>
            </a:lstStyle>
            <a:p>
              <a:pPr lvl="0">
                <a:defRPr sz="1800"/>
              </a:pPr>
              <a:r>
                <a:rPr sz="4000"/>
                <a:t>期待　　</a:t>
              </a:r>
            </a:p>
          </p:txBody>
        </p:sp>
      </p:grpSp>
      <p:sp>
        <p:nvSpPr>
          <p:cNvPr id="80" name="Shape 80"/>
          <p:cNvSpPr/>
          <p:nvPr/>
        </p:nvSpPr>
        <p:spPr>
          <a:xfrm>
            <a:off x="4410732" y="3031405"/>
            <a:ext cx="1600201" cy="603251"/>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900">
                <a:solidFill>
                  <a:srgbClr val="FFFFFF"/>
                </a:solidFill>
              </a:defRPr>
            </a:lvl1pPr>
          </a:lstStyle>
          <a:p>
            <a:pPr lvl="0">
              <a:defRPr sz="1800">
                <a:solidFill>
                  <a:srgbClr val="000000"/>
                </a:solidFill>
              </a:defRPr>
            </a:pPr>
            <a:r>
              <a:rPr sz="3900">
                <a:solidFill>
                  <a:srgbClr val="FFFFFF"/>
                </a:solidFill>
              </a:rPr>
              <a:t>自発的</a:t>
            </a:r>
          </a:p>
        </p:txBody>
      </p:sp>
      <p:sp>
        <p:nvSpPr>
          <p:cNvPr id="96" name="Shape 96"/>
          <p:cNvSpPr/>
          <p:nvPr/>
        </p:nvSpPr>
        <p:spPr>
          <a:xfrm>
            <a:off x="7021455" y="4774788"/>
            <a:ext cx="992740" cy="1571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25400">
            <a:solidFill/>
            <a:miter lim="400000"/>
            <a:tailEnd type="triangle"/>
          </a:ln>
        </p:spPr>
        <p:txBody>
          <a:bodyPr/>
          <a:lstStyle/>
          <a:p>
            <a:pPr lvl="0"/>
          </a:p>
        </p:txBody>
      </p:sp>
      <p:grpSp>
        <p:nvGrpSpPr>
          <p:cNvPr id="86" name="Group 86"/>
          <p:cNvGrpSpPr/>
          <p:nvPr/>
        </p:nvGrpSpPr>
        <p:grpSpPr>
          <a:xfrm>
            <a:off x="4925045" y="4591478"/>
            <a:ext cx="2425701" cy="741562"/>
            <a:chOff x="0" y="-53881"/>
            <a:chExt cx="2425700" cy="741560"/>
          </a:xfrm>
        </p:grpSpPr>
        <p:grpSp>
          <p:nvGrpSpPr>
            <p:cNvPr id="84" name="Group 84"/>
            <p:cNvGrpSpPr/>
            <p:nvPr/>
          </p:nvGrpSpPr>
          <p:grpSpPr>
            <a:xfrm>
              <a:off x="271208" y="-53882"/>
              <a:ext cx="1883284" cy="741562"/>
              <a:chOff x="-53881" y="-53881"/>
              <a:chExt cx="1883282" cy="741560"/>
            </a:xfrm>
          </p:grpSpPr>
          <p:sp>
            <p:nvSpPr>
              <p:cNvPr id="83" name="Shape 83"/>
              <p:cNvSpPr/>
              <p:nvPr/>
            </p:nvSpPr>
            <p:spPr>
              <a:xfrm>
                <a:off x="0" y="0"/>
                <a:ext cx="1775520" cy="633798"/>
              </a:xfrm>
              <a:prstGeom prst="roundRect">
                <a:avLst>
                  <a:gd name="adj" fmla="val 30057"/>
                </a:avLst>
              </a:prstGeom>
              <a:solidFill>
                <a:srgbClr val="FFFFFF"/>
              </a:solidFill>
              <a:ln>
                <a:noFill/>
              </a:ln>
              <a:effectLst/>
            </p:spPr>
            <p:txBody>
              <a:bodyPr wrap="square" lIns="0" tIns="0" rIns="0" bIns="0" numCol="1" anchor="ctr">
                <a:noAutofit/>
              </a:bodyPr>
              <a:lstStyle/>
              <a:p>
                <a:pPr lvl="0">
                  <a:defRPr sz="2400"/>
                </a:pPr>
              </a:p>
            </p:txBody>
          </p:sp>
          <p:pic>
            <p:nvPicPr>
              <p:cNvPr id="82" name=""/>
              <p:cNvPicPr/>
              <p:nvPr/>
            </p:nvPicPr>
            <p:blipFill>
              <a:blip r:embed="rId6">
                <a:extLst/>
              </a:blip>
              <a:stretch>
                <a:fillRect/>
              </a:stretch>
            </p:blipFill>
            <p:spPr>
              <a:xfrm>
                <a:off x="-53882" y="-53882"/>
                <a:ext cx="1883284" cy="741562"/>
              </a:xfrm>
              <a:prstGeom prst="rect">
                <a:avLst/>
              </a:prstGeom>
              <a:effectLst/>
            </p:spPr>
          </p:pic>
        </p:grpSp>
        <p:sp>
          <p:nvSpPr>
            <p:cNvPr id="85" name="Shape 85"/>
            <p:cNvSpPr/>
            <p:nvPr/>
          </p:nvSpPr>
          <p:spPr>
            <a:xfrm>
              <a:off x="0" y="100999"/>
              <a:ext cx="2425701"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600"/>
              </a:lvl1pPr>
            </a:lstStyle>
            <a:p>
              <a:pPr lvl="0">
                <a:defRPr sz="1800"/>
              </a:pPr>
              <a:r>
                <a:rPr sz="2600"/>
                <a:t>自発的表明　　</a:t>
              </a:r>
            </a:p>
          </p:txBody>
        </p:sp>
      </p:grpSp>
      <p:grpSp>
        <p:nvGrpSpPr>
          <p:cNvPr id="89" name="Group 89"/>
          <p:cNvGrpSpPr/>
          <p:nvPr/>
        </p:nvGrpSpPr>
        <p:grpSpPr>
          <a:xfrm flipH="1">
            <a:off x="4479993" y="6011022"/>
            <a:ext cx="3903055" cy="1143211"/>
            <a:chOff x="-93544" y="-53881"/>
            <a:chExt cx="3903054" cy="1143209"/>
          </a:xfrm>
        </p:grpSpPr>
        <p:sp>
          <p:nvSpPr>
            <p:cNvPr id="88" name="Shape 88"/>
            <p:cNvSpPr/>
            <p:nvPr/>
          </p:nvSpPr>
          <p:spPr>
            <a:xfrm>
              <a:off x="0" y="0"/>
              <a:ext cx="3755629" cy="1035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06" y="0"/>
                  </a:moveTo>
                  <a:cubicBezTo>
                    <a:pt x="3758" y="0"/>
                    <a:pt x="2694" y="2791"/>
                    <a:pt x="2251" y="6739"/>
                  </a:cubicBezTo>
                  <a:lnTo>
                    <a:pt x="0" y="9902"/>
                  </a:lnTo>
                  <a:lnTo>
                    <a:pt x="2166" y="13876"/>
                  </a:lnTo>
                  <a:cubicBezTo>
                    <a:pt x="2533" y="18332"/>
                    <a:pt x="3658" y="21600"/>
                    <a:pt x="5006" y="21600"/>
                  </a:cubicBezTo>
                  <a:lnTo>
                    <a:pt x="18624" y="21600"/>
                  </a:lnTo>
                  <a:cubicBezTo>
                    <a:pt x="20268" y="21600"/>
                    <a:pt x="21600" y="16770"/>
                    <a:pt x="21600" y="10804"/>
                  </a:cubicBezTo>
                  <a:cubicBezTo>
                    <a:pt x="21600" y="4839"/>
                    <a:pt x="20268" y="0"/>
                    <a:pt x="18624" y="0"/>
                  </a:cubicBezTo>
                  <a:lnTo>
                    <a:pt x="5006" y="0"/>
                  </a:lnTo>
                  <a:close/>
                </a:path>
              </a:pathLst>
            </a:custGeom>
            <a:solidFill>
              <a:srgbClr val="FFFFFF"/>
            </a:solidFill>
            <a:ln>
              <a:noFill/>
            </a:ln>
            <a:effectLst/>
          </p:spPr>
          <p:txBody>
            <a:bodyPr wrap="square" lIns="0" tIns="0" rIns="0" bIns="0" numCol="1" anchor="ctr">
              <a:noAutofit/>
            </a:bodyPr>
            <a:lstStyle/>
            <a:p>
              <a:pPr lvl="0">
                <a:defRPr sz="2400"/>
              </a:pPr>
            </a:p>
          </p:txBody>
        </p:sp>
        <p:pic>
          <p:nvPicPr>
            <p:cNvPr id="87" name=""/>
            <p:cNvPicPr/>
            <p:nvPr/>
          </p:nvPicPr>
          <p:blipFill>
            <a:blip r:embed="rId7">
              <a:extLst/>
            </a:blip>
            <a:stretch>
              <a:fillRect/>
            </a:stretch>
          </p:blipFill>
          <p:spPr>
            <a:xfrm>
              <a:off x="-93545" y="-53882"/>
              <a:ext cx="3903055" cy="1143211"/>
            </a:xfrm>
            <a:prstGeom prst="rect">
              <a:avLst/>
            </a:prstGeom>
            <a:effectLst/>
          </p:spPr>
        </p:pic>
      </p:grpSp>
      <p:sp>
        <p:nvSpPr>
          <p:cNvPr id="90" name="Shape 90"/>
          <p:cNvSpPr/>
          <p:nvPr/>
        </p:nvSpPr>
        <p:spPr>
          <a:xfrm>
            <a:off x="4655517" y="6246083"/>
            <a:ext cx="3213953" cy="67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vl1pPr>
          </a:lstStyle>
          <a:p>
            <a:pPr lvl="0"/>
            <a:r>
              <a:t>どのようにあなたを支援することを期待していますか？</a:t>
            </a:r>
          </a:p>
        </p:txBody>
      </p:sp>
      <p:grpSp>
        <p:nvGrpSpPr>
          <p:cNvPr id="93" name="Group 93"/>
          <p:cNvGrpSpPr/>
          <p:nvPr/>
        </p:nvGrpSpPr>
        <p:grpSpPr>
          <a:xfrm flipH="1">
            <a:off x="4479993" y="7154133"/>
            <a:ext cx="3903163" cy="1326964"/>
            <a:chOff x="-93652" y="-53881"/>
            <a:chExt cx="3903162" cy="1326963"/>
          </a:xfrm>
        </p:grpSpPr>
        <p:sp>
          <p:nvSpPr>
            <p:cNvPr id="92" name="Shape 92"/>
            <p:cNvSpPr/>
            <p:nvPr/>
          </p:nvSpPr>
          <p:spPr>
            <a:xfrm>
              <a:off x="0" y="0"/>
              <a:ext cx="3755629" cy="1219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33" y="0"/>
                  </a:moveTo>
                  <a:cubicBezTo>
                    <a:pt x="3871" y="0"/>
                    <a:pt x="2486" y="3573"/>
                    <a:pt x="2125" y="8353"/>
                  </a:cubicBezTo>
                  <a:lnTo>
                    <a:pt x="0" y="11665"/>
                  </a:lnTo>
                  <a:lnTo>
                    <a:pt x="2235" y="14323"/>
                  </a:lnTo>
                  <a:cubicBezTo>
                    <a:pt x="2711" y="18548"/>
                    <a:pt x="3999" y="21600"/>
                    <a:pt x="5533" y="21600"/>
                  </a:cubicBezTo>
                  <a:lnTo>
                    <a:pt x="18094" y="21600"/>
                  </a:lnTo>
                  <a:cubicBezTo>
                    <a:pt x="20030" y="21600"/>
                    <a:pt x="21600" y="16765"/>
                    <a:pt x="21600" y="10800"/>
                  </a:cubicBezTo>
                  <a:cubicBezTo>
                    <a:pt x="21600" y="4835"/>
                    <a:pt x="20030" y="0"/>
                    <a:pt x="18094" y="0"/>
                  </a:cubicBezTo>
                  <a:lnTo>
                    <a:pt x="5533" y="0"/>
                  </a:lnTo>
                  <a:close/>
                </a:path>
              </a:pathLst>
            </a:custGeom>
            <a:solidFill>
              <a:srgbClr val="FFFFFF"/>
            </a:solidFill>
            <a:ln>
              <a:noFill/>
            </a:ln>
            <a:effectLst/>
          </p:spPr>
          <p:txBody>
            <a:bodyPr wrap="square" lIns="0" tIns="0" rIns="0" bIns="0" numCol="1" anchor="ctr">
              <a:noAutofit/>
            </a:bodyPr>
            <a:lstStyle/>
            <a:p>
              <a:pPr lvl="0">
                <a:defRPr sz="2400"/>
              </a:pPr>
            </a:p>
          </p:txBody>
        </p:sp>
        <p:pic>
          <p:nvPicPr>
            <p:cNvPr id="91" name=""/>
            <p:cNvPicPr/>
            <p:nvPr/>
          </p:nvPicPr>
          <p:blipFill>
            <a:blip r:embed="rId8">
              <a:extLst/>
            </a:blip>
            <a:stretch>
              <a:fillRect/>
            </a:stretch>
          </p:blipFill>
          <p:spPr>
            <a:xfrm>
              <a:off x="-93653" y="-53882"/>
              <a:ext cx="3903163" cy="1326964"/>
            </a:xfrm>
            <a:prstGeom prst="rect">
              <a:avLst/>
            </a:prstGeom>
            <a:effectLst/>
          </p:spPr>
        </p:pic>
      </p:grpSp>
      <p:sp>
        <p:nvSpPr>
          <p:cNvPr id="94" name="Shape 94"/>
          <p:cNvSpPr/>
          <p:nvPr/>
        </p:nvSpPr>
        <p:spPr>
          <a:xfrm>
            <a:off x="4668217" y="7293833"/>
            <a:ext cx="3213953"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vl1pPr>
          </a:lstStyle>
          <a:p>
            <a:pPr lvl="0"/>
            <a:r>
              <a:t>ここに来ようと考えた時、　あなたが思い描いていた援助とはどのようなものでしたか？</a:t>
            </a:r>
          </a:p>
        </p:txBody>
      </p:sp>
      <p:sp>
        <p:nvSpPr>
          <p:cNvPr id="95" name="Shape 95"/>
          <p:cNvSpPr/>
          <p:nvPr/>
        </p:nvSpPr>
        <p:spPr>
          <a:xfrm>
            <a:off x="4563057" y="5610972"/>
            <a:ext cx="3327401" cy="40005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300"/>
            </a:lvl1pPr>
          </a:lstStyle>
          <a:p>
            <a:pPr lvl="0">
              <a:defRPr sz="1800"/>
            </a:pPr>
            <a:r>
              <a:rPr sz="2300"/>
              <a:t>期待を引き出す言葉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800"/>
              <a:t>期待の見極め</a:t>
            </a:r>
          </a:p>
        </p:txBody>
      </p:sp>
      <p:sp>
        <p:nvSpPr>
          <p:cNvPr id="99" name="Shape 99"/>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100" name="Shape 100"/>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105" name="Group 105"/>
          <p:cNvGrpSpPr/>
          <p:nvPr/>
        </p:nvGrpSpPr>
        <p:grpSpPr>
          <a:xfrm>
            <a:off x="1212581" y="5143692"/>
            <a:ext cx="1596358" cy="1253266"/>
            <a:chOff x="-53802" y="-53881"/>
            <a:chExt cx="1596357" cy="1253264"/>
          </a:xfrm>
        </p:grpSpPr>
        <p:grpSp>
          <p:nvGrpSpPr>
            <p:cNvPr id="103" name="Group 103"/>
            <p:cNvGrpSpPr/>
            <p:nvPr/>
          </p:nvGrpSpPr>
          <p:grpSpPr>
            <a:xfrm flipH="1">
              <a:off x="-53803" y="-53882"/>
              <a:ext cx="1596358" cy="1253266"/>
              <a:chOff x="-99437" y="-53881"/>
              <a:chExt cx="1596357" cy="1253264"/>
            </a:xfrm>
          </p:grpSpPr>
          <p:sp>
            <p:nvSpPr>
              <p:cNvPr id="102" name="Shape 102"/>
              <p:cNvSpPr/>
              <p:nvPr/>
            </p:nvSpPr>
            <p:spPr>
              <a:xfrm>
                <a:off x="0" y="0"/>
                <a:ext cx="1443117" cy="937320"/>
              </a:xfrm>
              <a:prstGeom prst="wedgeEllipseCallout">
                <a:avLst>
                  <a:gd name="adj1" fmla="val -49287"/>
                  <a:gd name="adj2" fmla="val 67561"/>
                </a:avLst>
              </a:prstGeom>
              <a:solidFill>
                <a:srgbClr val="FFFFFF">
                  <a:alpha val="60934"/>
                </a:srgbClr>
              </a:solidFill>
              <a:ln>
                <a:noFill/>
              </a:ln>
              <a:effectLst/>
            </p:spPr>
            <p:txBody>
              <a:bodyPr wrap="square" lIns="0" tIns="0" rIns="0" bIns="0" numCol="1" anchor="b">
                <a:noAutofit/>
              </a:bodyPr>
              <a:lstStyle/>
              <a:p>
                <a:pPr lvl="0">
                  <a:defRPr sz="2600"/>
                </a:pPr>
              </a:p>
            </p:txBody>
          </p:sp>
          <p:pic>
            <p:nvPicPr>
              <p:cNvPr id="101" name=""/>
              <p:cNvPicPr/>
              <p:nvPr/>
            </p:nvPicPr>
            <p:blipFill>
              <a:blip r:embed="rId4">
                <a:alphaModFix amt="60934"/>
                <a:extLst/>
              </a:blip>
              <a:stretch>
                <a:fillRect/>
              </a:stretch>
            </p:blipFill>
            <p:spPr>
              <a:xfrm>
                <a:off x="-99438" y="-53882"/>
                <a:ext cx="1596358" cy="1253266"/>
              </a:xfrm>
              <a:prstGeom prst="rect">
                <a:avLst/>
              </a:prstGeom>
              <a:effectLst/>
            </p:spPr>
          </p:pic>
        </p:grpSp>
        <p:sp>
          <p:nvSpPr>
            <p:cNvPr id="104" name="Shape 104"/>
            <p:cNvSpPr/>
            <p:nvPr/>
          </p:nvSpPr>
          <p:spPr>
            <a:xfrm>
              <a:off x="357026" y="241906"/>
              <a:ext cx="774701"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600"/>
              </a:lvl1pPr>
            </a:lstStyle>
            <a:p>
              <a:pPr lvl="0">
                <a:defRPr sz="1800"/>
              </a:pPr>
              <a:r>
                <a:rPr sz="2600"/>
                <a:t>期待</a:t>
              </a:r>
            </a:p>
          </p:txBody>
        </p:sp>
      </p:grpSp>
      <p:sp>
        <p:nvSpPr>
          <p:cNvPr id="106" name="Shape 106"/>
          <p:cNvSpPr/>
          <p:nvPr/>
        </p:nvSpPr>
        <p:spPr>
          <a:xfrm>
            <a:off x="574992" y="4348957"/>
            <a:ext cx="1710145" cy="1035050"/>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900">
                <a:solidFill>
                  <a:srgbClr val="FFFFFF"/>
                </a:solidFill>
              </a:rPr>
              <a:t>非自発的</a:t>
            </a:r>
            <a:endParaRPr sz="2900">
              <a:solidFill>
                <a:srgbClr val="FFFFFF"/>
              </a:solidFill>
            </a:endParaRPr>
          </a:p>
          <a:p>
            <a:pPr lvl="0">
              <a:defRPr sz="1800"/>
            </a:pPr>
            <a:r>
              <a:rPr sz="2900">
                <a:solidFill>
                  <a:srgbClr val="FFFFFF"/>
                </a:solidFill>
              </a:rPr>
              <a:t>法の強制</a:t>
            </a:r>
          </a:p>
        </p:txBody>
      </p:sp>
      <p:sp>
        <p:nvSpPr>
          <p:cNvPr id="114" name="Shape 114"/>
          <p:cNvSpPr/>
          <p:nvPr/>
        </p:nvSpPr>
        <p:spPr>
          <a:xfrm>
            <a:off x="2428988" y="3187472"/>
            <a:ext cx="5414344" cy="2160859"/>
          </a:xfrm>
          <a:custGeom>
            <a:avLst/>
            <a:gdLst/>
            <a:ahLst/>
            <a:cxnLst>
              <a:cxn ang="0">
                <a:pos x="wd2" y="hd2"/>
              </a:cxn>
              <a:cxn ang="5400000">
                <a:pos x="wd2" y="hd2"/>
              </a:cxn>
              <a:cxn ang="10800000">
                <a:pos x="wd2" y="hd2"/>
              </a:cxn>
              <a:cxn ang="16200000">
                <a:pos x="wd2" y="hd2"/>
              </a:cxn>
            </a:cxnLst>
            <a:rect l="0" t="0" r="r" b="b"/>
            <a:pathLst>
              <a:path w="21600" h="17003" fill="norm" stroke="1" extrusionOk="0">
                <a:moveTo>
                  <a:pt x="0" y="17003"/>
                </a:moveTo>
                <a:cubicBezTo>
                  <a:pt x="1990" y="-742"/>
                  <a:pt x="9190" y="-4597"/>
                  <a:pt x="21600" y="5437"/>
                </a:cubicBezTo>
              </a:path>
            </a:pathLst>
          </a:custGeom>
          <a:ln w="38100">
            <a:solidFill/>
            <a:custDash>
              <a:ds d="200000" sp="200000"/>
            </a:custDash>
            <a:miter lim="400000"/>
            <a:headEnd type="triangle"/>
          </a:ln>
        </p:spPr>
        <p:txBody>
          <a:bodyPr/>
          <a:lstStyle/>
          <a:p>
            <a:pPr lvl="0"/>
          </a:p>
        </p:txBody>
      </p:sp>
      <p:grpSp>
        <p:nvGrpSpPr>
          <p:cNvPr id="110" name="Group 110"/>
          <p:cNvGrpSpPr/>
          <p:nvPr/>
        </p:nvGrpSpPr>
        <p:grpSpPr>
          <a:xfrm>
            <a:off x="7403498" y="3723549"/>
            <a:ext cx="1883284" cy="741562"/>
            <a:chOff x="-53881" y="-53881"/>
            <a:chExt cx="1883282" cy="741560"/>
          </a:xfrm>
        </p:grpSpPr>
        <p:sp>
          <p:nvSpPr>
            <p:cNvPr id="109" name="Shape 109"/>
            <p:cNvSpPr/>
            <p:nvPr/>
          </p:nvSpPr>
          <p:spPr>
            <a:xfrm>
              <a:off x="0" y="0"/>
              <a:ext cx="1775520" cy="633798"/>
            </a:xfrm>
            <a:prstGeom prst="roundRect">
              <a:avLst>
                <a:gd name="adj" fmla="val 30057"/>
              </a:avLst>
            </a:prstGeom>
            <a:solidFill>
              <a:srgbClr val="FFFFFF"/>
            </a:solidFill>
            <a:ln>
              <a:noFill/>
            </a:ln>
            <a:effectLst/>
          </p:spPr>
          <p:txBody>
            <a:bodyPr wrap="square" lIns="0" tIns="0" rIns="0" bIns="0" numCol="1" anchor="ctr">
              <a:noAutofit/>
            </a:bodyPr>
            <a:lstStyle/>
            <a:p>
              <a:pPr lvl="0">
                <a:defRPr sz="2400"/>
              </a:pPr>
            </a:p>
          </p:txBody>
        </p:sp>
        <p:pic>
          <p:nvPicPr>
            <p:cNvPr id="108" name=""/>
            <p:cNvPicPr/>
            <p:nvPr/>
          </p:nvPicPr>
          <p:blipFill>
            <a:blip r:embed="rId6">
              <a:extLst/>
            </a:blip>
            <a:stretch>
              <a:fillRect/>
            </a:stretch>
          </p:blipFill>
          <p:spPr>
            <a:xfrm>
              <a:off x="-53882" y="-53882"/>
              <a:ext cx="1883284" cy="741562"/>
            </a:xfrm>
            <a:prstGeom prst="rect">
              <a:avLst/>
            </a:prstGeom>
            <a:effectLst/>
          </p:spPr>
        </p:pic>
      </p:grpSp>
      <p:sp>
        <p:nvSpPr>
          <p:cNvPr id="111" name="Shape 111"/>
          <p:cNvSpPr/>
          <p:nvPr/>
        </p:nvSpPr>
        <p:spPr>
          <a:xfrm>
            <a:off x="7297390" y="3878430"/>
            <a:ext cx="2095501" cy="4318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600"/>
            </a:lvl1pPr>
          </a:lstStyle>
          <a:p>
            <a:pPr lvl="0">
              <a:defRPr sz="1800"/>
            </a:pPr>
            <a:r>
              <a:rPr sz="2600"/>
              <a:t>聞き出し　　</a:t>
            </a:r>
          </a:p>
        </p:txBody>
      </p:sp>
      <p:sp>
        <p:nvSpPr>
          <p:cNvPr id="112" name="Shape 112"/>
          <p:cNvSpPr/>
          <p:nvPr/>
        </p:nvSpPr>
        <p:spPr>
          <a:xfrm>
            <a:off x="7825506" y="2963500"/>
            <a:ext cx="3599054" cy="40005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300">
                <a:solidFill>
                  <a:srgbClr val="C82506"/>
                </a:solidFill>
              </a:defRPr>
            </a:lvl1pPr>
          </a:lstStyle>
          <a:p>
            <a:pPr lvl="0">
              <a:defRPr sz="1800">
                <a:solidFill>
                  <a:srgbClr val="000000"/>
                </a:solidFill>
              </a:defRPr>
            </a:pPr>
            <a:r>
              <a:rPr sz="2300">
                <a:solidFill>
                  <a:srgbClr val="C82506"/>
                </a:solidFill>
              </a:rPr>
              <a:t>ラポールの形成が必要　　</a:t>
            </a:r>
          </a:p>
        </p:txBody>
      </p:sp>
      <p:sp>
        <p:nvSpPr>
          <p:cNvPr id="113" name="Shape 113"/>
          <p:cNvSpPr/>
          <p:nvPr/>
        </p:nvSpPr>
        <p:spPr>
          <a:xfrm flipV="1">
            <a:off x="7302500" y="3203681"/>
            <a:ext cx="886867" cy="453919"/>
          </a:xfrm>
          <a:prstGeom prst="line">
            <a:avLst/>
          </a:prstGeom>
          <a:ln w="25400">
            <a:solidFill/>
            <a:miter lim="400000"/>
          </a:ln>
        </p:spPr>
        <p:txBody>
          <a:bodyPr lIns="50800" tIns="50800" rIns="50800" bIns="50800" anchor="ctr"/>
          <a:lstStyle/>
          <a:p>
            <a:pPr lvl="0">
              <a:defRPr sz="2400"/>
            </a:p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800"/>
              <a:t>役割の明確化</a:t>
            </a:r>
          </a:p>
        </p:txBody>
      </p:sp>
      <p:sp>
        <p:nvSpPr>
          <p:cNvPr id="117" name="Shape 117"/>
          <p:cNvSpPr/>
          <p:nvPr/>
        </p:nvSpPr>
        <p:spPr>
          <a:xfrm>
            <a:off x="2540000" y="3556000"/>
            <a:ext cx="1709391" cy="5048747"/>
          </a:xfrm>
          <a:prstGeom prst="roundRect">
            <a:avLst>
              <a:gd name="adj" fmla="val 12563"/>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C</a:t>
            </a:r>
          </a:p>
        </p:txBody>
      </p:sp>
      <p:sp>
        <p:nvSpPr>
          <p:cNvPr id="118" name="Shape 118"/>
          <p:cNvSpPr/>
          <p:nvPr/>
        </p:nvSpPr>
        <p:spPr>
          <a:xfrm>
            <a:off x="8051800" y="3556000"/>
            <a:ext cx="1709391" cy="5048747"/>
          </a:xfrm>
          <a:prstGeom prst="roundRect">
            <a:avLst>
              <a:gd name="adj" fmla="val 12563"/>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9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9900">
                <a:solidFill>
                  <a:srgbClr val="FFFFFF"/>
                </a:solidFill>
              </a:rPr>
              <a:t>W</a:t>
            </a:r>
          </a:p>
        </p:txBody>
      </p:sp>
      <p:grpSp>
        <p:nvGrpSpPr>
          <p:cNvPr id="121" name="Group 121"/>
          <p:cNvGrpSpPr/>
          <p:nvPr/>
        </p:nvGrpSpPr>
        <p:grpSpPr>
          <a:xfrm>
            <a:off x="3564427" y="3243121"/>
            <a:ext cx="2954946" cy="1111461"/>
            <a:chOff x="-53881" y="-53881"/>
            <a:chExt cx="2954944" cy="1111459"/>
          </a:xfrm>
        </p:grpSpPr>
        <p:sp>
          <p:nvSpPr>
            <p:cNvPr id="120" name="Shape 120"/>
            <p:cNvSpPr/>
            <p:nvPr/>
          </p:nvSpPr>
          <p:spPr>
            <a:xfrm>
              <a:off x="0" y="0"/>
              <a:ext cx="2847300" cy="787757"/>
            </a:xfrm>
            <a:prstGeom prst="wedgeEllipseCallout">
              <a:avLst>
                <a:gd name="adj1" fmla="val -49526"/>
                <a:gd name="adj2" fmla="val 77392"/>
              </a:avLst>
            </a:prstGeom>
            <a:solidFill>
              <a:srgbClr val="FFFFFF"/>
            </a:solidFill>
            <a:ln>
              <a:noFill/>
            </a:ln>
            <a:effectLst/>
          </p:spPr>
          <p:txBody>
            <a:bodyPr wrap="square" lIns="0" tIns="0" rIns="0" bIns="0" numCol="1" anchor="b">
              <a:noAutofit/>
            </a:bodyPr>
            <a:lstStyle/>
            <a:p>
              <a:pPr lvl="0">
                <a:defRPr sz="2900"/>
              </a:pPr>
            </a:p>
          </p:txBody>
        </p:sp>
        <p:pic>
          <p:nvPicPr>
            <p:cNvPr id="119" name=""/>
            <p:cNvPicPr/>
            <p:nvPr/>
          </p:nvPicPr>
          <p:blipFill>
            <a:blip r:embed="rId4">
              <a:extLst/>
            </a:blip>
            <a:stretch>
              <a:fillRect/>
            </a:stretch>
          </p:blipFill>
          <p:spPr>
            <a:xfrm>
              <a:off x="-53882" y="-53882"/>
              <a:ext cx="2954945" cy="1111461"/>
            </a:xfrm>
            <a:prstGeom prst="rect">
              <a:avLst/>
            </a:prstGeom>
            <a:effectLst/>
          </p:spPr>
        </p:pic>
      </p:grpSp>
      <p:grpSp>
        <p:nvGrpSpPr>
          <p:cNvPr id="124" name="Group 124"/>
          <p:cNvGrpSpPr/>
          <p:nvPr/>
        </p:nvGrpSpPr>
        <p:grpSpPr>
          <a:xfrm rot="10766794">
            <a:off x="377804" y="4182557"/>
            <a:ext cx="3037708" cy="916992"/>
            <a:chOff x="-126722" y="-53881"/>
            <a:chExt cx="3037707" cy="916991"/>
          </a:xfrm>
        </p:grpSpPr>
        <p:sp>
          <p:nvSpPr>
            <p:cNvPr id="123" name="Shape 123"/>
            <p:cNvSpPr/>
            <p:nvPr/>
          </p:nvSpPr>
          <p:spPr>
            <a:xfrm>
              <a:off x="0" y="-1"/>
              <a:ext cx="2857108" cy="809117"/>
            </a:xfrm>
            <a:prstGeom prst="wedgeEllipseCallout">
              <a:avLst>
                <a:gd name="adj1" fmla="val -49287"/>
                <a:gd name="adj2" fmla="val -39490"/>
              </a:avLst>
            </a:prstGeom>
            <a:solidFill>
              <a:srgbClr val="FFFFFF"/>
            </a:solidFill>
            <a:ln>
              <a:noFill/>
            </a:ln>
            <a:effectLst/>
          </p:spPr>
          <p:txBody>
            <a:bodyPr wrap="square" lIns="0" tIns="0" rIns="0" bIns="0" numCol="1" anchor="b">
              <a:noAutofit/>
            </a:bodyPr>
            <a:lstStyle/>
            <a:p>
              <a:pPr lvl="0">
                <a:defRPr sz="2900"/>
              </a:pPr>
            </a:p>
          </p:txBody>
        </p:sp>
        <p:pic>
          <p:nvPicPr>
            <p:cNvPr id="122" name=""/>
            <p:cNvPicPr/>
            <p:nvPr/>
          </p:nvPicPr>
          <p:blipFill>
            <a:blip r:embed="rId5">
              <a:extLst/>
            </a:blip>
            <a:stretch>
              <a:fillRect/>
            </a:stretch>
          </p:blipFill>
          <p:spPr>
            <a:xfrm>
              <a:off x="-126723" y="-53882"/>
              <a:ext cx="3037708" cy="916992"/>
            </a:xfrm>
            <a:prstGeom prst="rect">
              <a:avLst/>
            </a:prstGeom>
            <a:effectLst/>
          </p:spPr>
        </p:pic>
      </p:grpSp>
      <p:sp>
        <p:nvSpPr>
          <p:cNvPr id="125" name="Shape 125"/>
          <p:cNvSpPr/>
          <p:nvPr/>
        </p:nvSpPr>
        <p:spPr>
          <a:xfrm>
            <a:off x="3727450" y="3479800"/>
            <a:ext cx="2628901"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非現実的期待と焦り</a:t>
            </a:r>
          </a:p>
        </p:txBody>
      </p:sp>
      <p:grpSp>
        <p:nvGrpSpPr>
          <p:cNvPr id="128" name="Group 128"/>
          <p:cNvGrpSpPr/>
          <p:nvPr/>
        </p:nvGrpSpPr>
        <p:grpSpPr>
          <a:xfrm flipH="1">
            <a:off x="6755249" y="2946207"/>
            <a:ext cx="3062896" cy="1413782"/>
            <a:chOff x="-53881" y="-53881"/>
            <a:chExt cx="3062894" cy="1413780"/>
          </a:xfrm>
        </p:grpSpPr>
        <p:sp>
          <p:nvSpPr>
            <p:cNvPr id="127" name="Shape 127"/>
            <p:cNvSpPr/>
            <p:nvPr/>
          </p:nvSpPr>
          <p:spPr>
            <a:xfrm>
              <a:off x="0" y="0"/>
              <a:ext cx="2954945" cy="1061915"/>
            </a:xfrm>
            <a:prstGeom prst="wedgeEllipseCallout">
              <a:avLst>
                <a:gd name="adj1" fmla="val -16658"/>
                <a:gd name="adj2" fmla="val 70460"/>
              </a:avLst>
            </a:prstGeom>
            <a:solidFill>
              <a:srgbClr val="FFFFFF"/>
            </a:solidFill>
            <a:ln>
              <a:noFill/>
            </a:ln>
            <a:effectLst/>
          </p:spPr>
          <p:txBody>
            <a:bodyPr wrap="square" lIns="0" tIns="0" rIns="0" bIns="0" numCol="1" anchor="b">
              <a:noAutofit/>
            </a:bodyPr>
            <a:lstStyle/>
            <a:p>
              <a:pPr lvl="0">
                <a:defRPr sz="2900"/>
              </a:pPr>
            </a:p>
          </p:txBody>
        </p:sp>
        <p:pic>
          <p:nvPicPr>
            <p:cNvPr id="126" name=""/>
            <p:cNvPicPr/>
            <p:nvPr/>
          </p:nvPicPr>
          <p:blipFill>
            <a:blip r:embed="rId6">
              <a:extLst/>
            </a:blip>
            <a:stretch>
              <a:fillRect/>
            </a:stretch>
          </p:blipFill>
          <p:spPr>
            <a:xfrm>
              <a:off x="-53882" y="-53882"/>
              <a:ext cx="3062895" cy="1413782"/>
            </a:xfrm>
            <a:prstGeom prst="rect">
              <a:avLst/>
            </a:prstGeom>
            <a:effectLst/>
          </p:spPr>
        </p:pic>
      </p:grpSp>
      <p:sp>
        <p:nvSpPr>
          <p:cNvPr id="129" name="Shape 129"/>
          <p:cNvSpPr/>
          <p:nvPr/>
        </p:nvSpPr>
        <p:spPr>
          <a:xfrm>
            <a:off x="6848673" y="2777166"/>
            <a:ext cx="701970" cy="381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1800"/>
            </a:lvl1pPr>
          </a:lstStyle>
          <a:p>
            <a:pPr lvl="0"/>
            <a:r>
              <a:t>共感</a:t>
            </a:r>
          </a:p>
        </p:txBody>
      </p:sp>
      <p:sp>
        <p:nvSpPr>
          <p:cNvPr id="130" name="Shape 130"/>
          <p:cNvSpPr/>
          <p:nvPr/>
        </p:nvSpPr>
        <p:spPr>
          <a:xfrm>
            <a:off x="6413500" y="3721100"/>
            <a:ext cx="604136" cy="0"/>
          </a:xfrm>
          <a:prstGeom prst="line">
            <a:avLst/>
          </a:prstGeom>
          <a:ln w="25400">
            <a:solidFill/>
            <a:miter lim="400000"/>
            <a:tailEnd type="triangle"/>
          </a:ln>
        </p:spPr>
        <p:txBody>
          <a:bodyPr lIns="50800" tIns="50800" rIns="50800" bIns="50800" anchor="ctr"/>
          <a:lstStyle/>
          <a:p>
            <a:pPr lvl="0">
              <a:defRPr sz="2400"/>
            </a:pPr>
          </a:p>
        </p:txBody>
      </p:sp>
      <p:sp>
        <p:nvSpPr>
          <p:cNvPr id="131" name="Shape 131"/>
          <p:cNvSpPr/>
          <p:nvPr/>
        </p:nvSpPr>
        <p:spPr>
          <a:xfrm>
            <a:off x="7074785" y="2948300"/>
            <a:ext cx="2627211" cy="11114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1600"/>
            </a:lvl1pPr>
          </a:lstStyle>
          <a:p>
            <a:pPr lvl="0">
              <a:defRPr sz="1800"/>
            </a:pPr>
            <a:r>
              <a:rPr sz="1600"/>
              <a:t>急いで問題を解決したいと思う気持ちはわかります。</a:t>
            </a:r>
          </a:p>
        </p:txBody>
      </p:sp>
      <p:grpSp>
        <p:nvGrpSpPr>
          <p:cNvPr id="134" name="Group 134"/>
          <p:cNvGrpSpPr/>
          <p:nvPr/>
        </p:nvGrpSpPr>
        <p:grpSpPr>
          <a:xfrm flipH="1">
            <a:off x="9409549" y="3786907"/>
            <a:ext cx="3232758" cy="1750429"/>
            <a:chOff x="-53881" y="-53881"/>
            <a:chExt cx="3232756" cy="1750428"/>
          </a:xfrm>
        </p:grpSpPr>
        <p:sp>
          <p:nvSpPr>
            <p:cNvPr id="133" name="Shape 133"/>
            <p:cNvSpPr/>
            <p:nvPr/>
          </p:nvSpPr>
          <p:spPr>
            <a:xfrm>
              <a:off x="0" y="0"/>
              <a:ext cx="3124807" cy="1427716"/>
            </a:xfrm>
            <a:prstGeom prst="wedgeEllipseCallout">
              <a:avLst>
                <a:gd name="adj1" fmla="val 40522"/>
                <a:gd name="adj2" fmla="val 65045"/>
              </a:avLst>
            </a:prstGeom>
            <a:solidFill>
              <a:srgbClr val="FFFFFF"/>
            </a:solidFill>
            <a:ln>
              <a:noFill/>
            </a:ln>
            <a:effectLst/>
          </p:spPr>
          <p:txBody>
            <a:bodyPr wrap="square" lIns="0" tIns="0" rIns="0" bIns="0" numCol="1" anchor="b">
              <a:noAutofit/>
            </a:bodyPr>
            <a:lstStyle/>
            <a:p>
              <a:pPr lvl="0">
                <a:defRPr sz="2900"/>
              </a:pPr>
            </a:p>
          </p:txBody>
        </p:sp>
        <p:pic>
          <p:nvPicPr>
            <p:cNvPr id="132" name=""/>
            <p:cNvPicPr/>
            <p:nvPr/>
          </p:nvPicPr>
          <p:blipFill>
            <a:blip r:embed="rId7">
              <a:extLst/>
            </a:blip>
            <a:stretch>
              <a:fillRect/>
            </a:stretch>
          </p:blipFill>
          <p:spPr>
            <a:xfrm>
              <a:off x="-53882" y="-53882"/>
              <a:ext cx="3232758" cy="1750430"/>
            </a:xfrm>
            <a:prstGeom prst="rect">
              <a:avLst/>
            </a:prstGeom>
            <a:effectLst/>
          </p:spPr>
        </p:pic>
      </p:grpSp>
      <p:sp>
        <p:nvSpPr>
          <p:cNvPr id="135" name="Shape 135"/>
          <p:cNvSpPr/>
          <p:nvPr/>
        </p:nvSpPr>
        <p:spPr>
          <a:xfrm>
            <a:off x="9541073" y="3729666"/>
            <a:ext cx="1220686" cy="381000"/>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1800"/>
            </a:lvl1pPr>
          </a:lstStyle>
          <a:p>
            <a:pPr lvl="0"/>
            <a:r>
              <a:t>意思表現</a:t>
            </a:r>
          </a:p>
        </p:txBody>
      </p:sp>
      <p:sp>
        <p:nvSpPr>
          <p:cNvPr id="136" name="Shape 136"/>
          <p:cNvSpPr/>
          <p:nvPr/>
        </p:nvSpPr>
        <p:spPr>
          <a:xfrm>
            <a:off x="9796915" y="3991893"/>
            <a:ext cx="2693339" cy="11853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1600"/>
            </a:lvl1pPr>
          </a:lstStyle>
          <a:p>
            <a:pPr lvl="0">
              <a:defRPr sz="1800"/>
            </a:pPr>
            <a:r>
              <a:rPr sz="1600"/>
              <a:t>長い目で見ればそれが一番あなたのためになるなると思います。</a:t>
            </a:r>
          </a:p>
        </p:txBody>
      </p:sp>
      <p:grpSp>
        <p:nvGrpSpPr>
          <p:cNvPr id="139" name="Group 139"/>
          <p:cNvGrpSpPr/>
          <p:nvPr/>
        </p:nvGrpSpPr>
        <p:grpSpPr>
          <a:xfrm flipH="1">
            <a:off x="4948375" y="4355907"/>
            <a:ext cx="3412543" cy="2943436"/>
            <a:chOff x="-53881" y="-53881"/>
            <a:chExt cx="3412541" cy="2943434"/>
          </a:xfrm>
        </p:grpSpPr>
        <p:sp>
          <p:nvSpPr>
            <p:cNvPr id="138" name="Shape 138"/>
            <p:cNvSpPr/>
            <p:nvPr/>
          </p:nvSpPr>
          <p:spPr>
            <a:xfrm>
              <a:off x="0" y="0"/>
              <a:ext cx="3304691" cy="2683993"/>
            </a:xfrm>
            <a:prstGeom prst="wedgeEllipseCallout">
              <a:avLst>
                <a:gd name="adj1" fmla="val -43473"/>
                <a:gd name="adj2" fmla="val 55651"/>
              </a:avLst>
            </a:prstGeom>
            <a:solidFill>
              <a:srgbClr val="FFFFFF"/>
            </a:solidFill>
            <a:ln>
              <a:noFill/>
            </a:ln>
            <a:effectLst/>
          </p:spPr>
          <p:txBody>
            <a:bodyPr wrap="square" lIns="0" tIns="0" rIns="0" bIns="0" numCol="1" anchor="b">
              <a:noAutofit/>
            </a:bodyPr>
            <a:lstStyle/>
            <a:p>
              <a:pPr lvl="0">
                <a:defRPr sz="2900"/>
              </a:pPr>
            </a:p>
          </p:txBody>
        </p:sp>
        <p:pic>
          <p:nvPicPr>
            <p:cNvPr id="137" name=""/>
            <p:cNvPicPr/>
            <p:nvPr/>
          </p:nvPicPr>
          <p:blipFill>
            <a:blip r:embed="rId8">
              <a:extLst/>
            </a:blip>
            <a:stretch>
              <a:fillRect/>
            </a:stretch>
          </p:blipFill>
          <p:spPr>
            <a:xfrm>
              <a:off x="-53882" y="-53882"/>
              <a:ext cx="3412542" cy="2943436"/>
            </a:xfrm>
            <a:prstGeom prst="rect">
              <a:avLst/>
            </a:prstGeom>
            <a:effectLst/>
          </p:spPr>
        </p:pic>
      </p:grpSp>
      <p:sp>
        <p:nvSpPr>
          <p:cNvPr id="140" name="Shape 140"/>
          <p:cNvSpPr/>
          <p:nvPr/>
        </p:nvSpPr>
        <p:spPr>
          <a:xfrm>
            <a:off x="5051278" y="4398333"/>
            <a:ext cx="2648244" cy="381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1400"/>
            </a:lvl1pPr>
          </a:lstStyle>
          <a:p>
            <a:pPr lvl="0">
              <a:defRPr sz="1800"/>
            </a:pPr>
            <a:r>
              <a:rPr sz="1400"/>
              <a:t>期待を満たせない理由の説明</a:t>
            </a:r>
          </a:p>
        </p:txBody>
      </p:sp>
      <p:sp>
        <p:nvSpPr>
          <p:cNvPr id="141" name="Shape 141"/>
          <p:cNvSpPr/>
          <p:nvPr/>
        </p:nvSpPr>
        <p:spPr>
          <a:xfrm>
            <a:off x="5388865" y="4642547"/>
            <a:ext cx="2627210" cy="215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1600"/>
            </a:lvl1pPr>
          </a:lstStyle>
          <a:p>
            <a:pPr lvl="0">
              <a:defRPr sz="1800"/>
            </a:pPr>
            <a:r>
              <a:rPr sz="1600"/>
              <a:t>ある人にとって有効な助言は他の人にとって全く効果が無いことがあります。だから、私の助言ですぐに問題を解決をすることは実際には不可能です。</a:t>
            </a:r>
          </a:p>
        </p:txBody>
      </p:sp>
      <p:grpSp>
        <p:nvGrpSpPr>
          <p:cNvPr id="144" name="Group 144"/>
          <p:cNvGrpSpPr/>
          <p:nvPr/>
        </p:nvGrpSpPr>
        <p:grpSpPr>
          <a:xfrm flipH="1">
            <a:off x="8934490" y="6032307"/>
            <a:ext cx="3906255" cy="2943436"/>
            <a:chOff x="-53881" y="-53881"/>
            <a:chExt cx="3906253" cy="2943434"/>
          </a:xfrm>
        </p:grpSpPr>
        <p:sp>
          <p:nvSpPr>
            <p:cNvPr id="143" name="Shape 143"/>
            <p:cNvSpPr/>
            <p:nvPr/>
          </p:nvSpPr>
          <p:spPr>
            <a:xfrm>
              <a:off x="0" y="0"/>
              <a:ext cx="3498168" cy="2835599"/>
            </a:xfrm>
            <a:prstGeom prst="wedgeEllipseCallout">
              <a:avLst>
                <a:gd name="adj1" fmla="val 58590"/>
                <a:gd name="adj2" fmla="val -28075"/>
              </a:avLst>
            </a:prstGeom>
            <a:solidFill>
              <a:srgbClr val="FFFFFF"/>
            </a:solidFill>
            <a:ln>
              <a:noFill/>
            </a:ln>
            <a:effectLst/>
          </p:spPr>
          <p:txBody>
            <a:bodyPr wrap="square" lIns="0" tIns="0" rIns="0" bIns="0" numCol="1" anchor="b">
              <a:noAutofit/>
            </a:bodyPr>
            <a:lstStyle/>
            <a:p>
              <a:pPr lvl="0">
                <a:defRPr sz="2900"/>
              </a:pPr>
            </a:p>
          </p:txBody>
        </p:sp>
        <p:pic>
          <p:nvPicPr>
            <p:cNvPr id="142" name=""/>
            <p:cNvPicPr/>
            <p:nvPr/>
          </p:nvPicPr>
          <p:blipFill>
            <a:blip r:embed="rId9">
              <a:extLst/>
            </a:blip>
            <a:stretch>
              <a:fillRect/>
            </a:stretch>
          </p:blipFill>
          <p:spPr>
            <a:xfrm>
              <a:off x="-53882" y="-53882"/>
              <a:ext cx="3906255" cy="2943436"/>
            </a:xfrm>
            <a:prstGeom prst="rect">
              <a:avLst/>
            </a:prstGeom>
            <a:effectLst/>
          </p:spPr>
        </p:pic>
      </p:grpSp>
      <p:sp>
        <p:nvSpPr>
          <p:cNvPr id="145" name="Shape 145"/>
          <p:cNvSpPr/>
          <p:nvPr/>
        </p:nvSpPr>
        <p:spPr>
          <a:xfrm>
            <a:off x="9426529" y="6049333"/>
            <a:ext cx="3412542" cy="381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1400"/>
            </a:lvl1pPr>
          </a:lstStyle>
          <a:p>
            <a:pPr lvl="0">
              <a:defRPr sz="1800"/>
            </a:pPr>
            <a:r>
              <a:rPr sz="1400"/>
              <a:t>援助プロセスの明確化、協働関係の定義</a:t>
            </a:r>
          </a:p>
        </p:txBody>
      </p:sp>
      <p:sp>
        <p:nvSpPr>
          <p:cNvPr id="146" name="Shape 146"/>
          <p:cNvSpPr/>
          <p:nvPr/>
        </p:nvSpPr>
        <p:spPr>
          <a:xfrm>
            <a:off x="9796915" y="6437224"/>
            <a:ext cx="2627210" cy="215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lgn="l">
              <a:defRPr sz="1800"/>
            </a:pPr>
            <a:r>
              <a:rPr sz="1600">
                <a:latin typeface="ヒラギノ角ゴ ProN W6"/>
                <a:ea typeface="ヒラギノ角ゴ ProN W6"/>
                <a:cs typeface="ヒラギノ角ゴ ProN W6"/>
                <a:sym typeface="ヒラギノ角ゴ ProN W6"/>
              </a:rPr>
              <a:t>私たちは</a:t>
            </a:r>
            <a:r>
              <a:rPr sz="1600"/>
              <a:t>協力してたくさんの解決方法について検討し、それらの選択肢から、</a:t>
            </a:r>
            <a:r>
              <a:rPr sz="1600">
                <a:latin typeface="ヒラギノ角ゴ ProN W6"/>
                <a:ea typeface="ヒラギノ角ゴ ProN W6"/>
                <a:cs typeface="ヒラギノ角ゴ ProN W6"/>
                <a:sym typeface="ヒラギノ角ゴ ProN W6"/>
              </a:rPr>
              <a:t>あなたが</a:t>
            </a:r>
            <a:r>
              <a:rPr sz="1600"/>
              <a:t>自分に合っていて現在の状況に適した解決方法を選び出す、という作業をする必要があるようです。</a:t>
            </a:r>
          </a:p>
        </p:txBody>
      </p:sp>
      <p:sp>
        <p:nvSpPr>
          <p:cNvPr id="147" name="Shape 147"/>
          <p:cNvSpPr/>
          <p:nvPr/>
        </p:nvSpPr>
        <p:spPr>
          <a:xfrm>
            <a:off x="698212" y="4463607"/>
            <a:ext cx="24003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自分への関心が無い</a:t>
            </a:r>
          </a:p>
        </p:txBody>
      </p:sp>
      <p:sp>
        <p:nvSpPr>
          <p:cNvPr id="148" name="Shape 148"/>
          <p:cNvSpPr/>
          <p:nvPr/>
        </p:nvSpPr>
        <p:spPr>
          <a:xfrm>
            <a:off x="2954237" y="8745492"/>
            <a:ext cx="6392717" cy="736600"/>
          </a:xfrm>
          <a:prstGeom prst="rect">
            <a:avLst/>
          </a:prstGeom>
          <a:solidFill>
            <a:srgbClr val="FFFFFF"/>
          </a:solidFill>
          <a:ln w="50800">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4600">
                <a:solidFill>
                  <a:srgbClr val="C82506"/>
                </a:solidFill>
              </a:defRPr>
            </a:lvl1pPr>
          </a:lstStyle>
          <a:p>
            <a:pPr lvl="0">
              <a:defRPr sz="1800">
                <a:solidFill>
                  <a:srgbClr val="000000"/>
                </a:solidFill>
              </a:defRPr>
            </a:pPr>
            <a:r>
              <a:rPr sz="4600">
                <a:solidFill>
                  <a:srgbClr val="C82506"/>
                </a:solidFill>
              </a:rPr>
              <a:t>協働するパートナー</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wipe(left)" transition="in">
                                      <p:cBhvr>
                                        <p:cTn id="7"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役割の明確化のために</a:t>
            </a:r>
            <a:r>
              <a:rPr sz="4000">
                <a:solidFill>
                  <a:srgbClr val="054109"/>
                </a:solidFill>
              </a:rPr>
              <a:t>W</a:t>
            </a:r>
            <a:r>
              <a:rPr sz="4000"/>
              <a:t>がすべきこと　　</a:t>
            </a:r>
          </a:p>
        </p:txBody>
      </p:sp>
      <p:sp>
        <p:nvSpPr>
          <p:cNvPr id="151" name="Shape 151"/>
          <p:cNvSpPr/>
          <p:nvPr/>
        </p:nvSpPr>
        <p:spPr>
          <a:xfrm>
            <a:off x="1021249" y="2363104"/>
            <a:ext cx="3562656"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defRPr sz="1800"/>
            </a:pPr>
            <a:r>
              <a:rPr sz="3400"/>
              <a:t>1. </a:t>
            </a:r>
            <a:r>
              <a:rPr sz="3400">
                <a:solidFill>
                  <a:srgbClr val="861001"/>
                </a:solidFill>
              </a:rPr>
              <a:t>C</a:t>
            </a:r>
            <a:r>
              <a:rPr sz="3400"/>
              <a:t>の誤解を解く</a:t>
            </a:r>
          </a:p>
        </p:txBody>
      </p:sp>
      <p:sp>
        <p:nvSpPr>
          <p:cNvPr id="152" name="Shape 152"/>
          <p:cNvSpPr/>
          <p:nvPr/>
        </p:nvSpPr>
        <p:spPr>
          <a:xfrm>
            <a:off x="1009749" y="5726403"/>
            <a:ext cx="4819194" cy="533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defRPr sz="1800"/>
            </a:pPr>
            <a:r>
              <a:rPr sz="3400"/>
              <a:t>2. </a:t>
            </a:r>
            <a:r>
              <a:rPr sz="3400">
                <a:solidFill>
                  <a:srgbClr val="861001"/>
                </a:solidFill>
              </a:rPr>
              <a:t>C</a:t>
            </a:r>
            <a:r>
              <a:rPr sz="3400"/>
              <a:t>に心構えを持たせる</a:t>
            </a:r>
          </a:p>
        </p:txBody>
      </p:sp>
      <p:sp>
        <p:nvSpPr>
          <p:cNvPr id="153" name="Shape 153"/>
          <p:cNvSpPr/>
          <p:nvPr/>
        </p:nvSpPr>
        <p:spPr>
          <a:xfrm>
            <a:off x="1687843" y="3022403"/>
            <a:ext cx="10792639" cy="2413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2600"/>
              <a:t>①　</a:t>
            </a:r>
            <a:r>
              <a:rPr sz="2600">
                <a:solidFill>
                  <a:srgbClr val="861001"/>
                </a:solidFill>
              </a:rPr>
              <a:t>「Wが期待に応えようとしたがらない…自分に関心が無いからだ」</a:t>
            </a:r>
            <a:endParaRPr sz="2600"/>
          </a:p>
          <a:p>
            <a:pPr lvl="0" algn="l">
              <a:defRPr sz="1800"/>
            </a:pPr>
            <a:r>
              <a:rPr sz="2600"/>
              <a:t>　　→</a:t>
            </a:r>
            <a:r>
              <a:rPr sz="2600">
                <a:solidFill>
                  <a:srgbClr val="054109"/>
                </a:solidFill>
              </a:rPr>
              <a:t>「時期尚早な助言はあなたのためになりません」</a:t>
            </a:r>
            <a:endParaRPr sz="2600">
              <a:solidFill>
                <a:srgbClr val="054109"/>
              </a:solidFill>
            </a:endParaRPr>
          </a:p>
          <a:p>
            <a:pPr lvl="0" algn="l">
              <a:defRPr sz="1800"/>
            </a:pPr>
            <a:r>
              <a:rPr sz="2600"/>
              <a:t>②　</a:t>
            </a:r>
            <a:r>
              <a:rPr sz="2600">
                <a:solidFill>
                  <a:srgbClr val="861001"/>
                </a:solidFill>
              </a:rPr>
              <a:t>「面接の中で問題が解決できるはずだ」</a:t>
            </a:r>
            <a:endParaRPr sz="2600">
              <a:solidFill>
                <a:srgbClr val="861001"/>
              </a:solidFill>
            </a:endParaRPr>
          </a:p>
          <a:p>
            <a:pPr lvl="0" algn="l">
              <a:defRPr sz="1800"/>
            </a:pPr>
            <a:r>
              <a:rPr sz="2600"/>
              <a:t>　　→</a:t>
            </a:r>
            <a:r>
              <a:rPr sz="2600">
                <a:solidFill>
                  <a:srgbClr val="054109"/>
                </a:solidFill>
              </a:rPr>
              <a:t>「次回の面接までの間に自分で困難に取り組むならば、さらなる</a:t>
            </a:r>
            <a:endParaRPr sz="2600">
              <a:solidFill>
                <a:srgbClr val="054109"/>
              </a:solidFill>
            </a:endParaRPr>
          </a:p>
          <a:p>
            <a:pPr lvl="0" algn="l">
              <a:defRPr sz="1800"/>
            </a:pPr>
            <a:r>
              <a:rPr sz="2600">
                <a:solidFill>
                  <a:srgbClr val="054109"/>
                </a:solidFill>
              </a:rPr>
              <a:t>　　　進展が期待できます」</a:t>
            </a:r>
          </a:p>
        </p:txBody>
      </p:sp>
      <p:sp>
        <p:nvSpPr>
          <p:cNvPr id="154" name="Shape 154"/>
          <p:cNvSpPr/>
          <p:nvPr/>
        </p:nvSpPr>
        <p:spPr>
          <a:xfrm>
            <a:off x="1694982" y="6450696"/>
            <a:ext cx="11120858" cy="290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2600"/>
              <a:t>①　</a:t>
            </a:r>
            <a:r>
              <a:rPr sz="2600">
                <a:solidFill>
                  <a:srgbClr val="054109"/>
                </a:solidFill>
              </a:rPr>
              <a:t>「あなたが最大の利益を得るためには、私に対してできる限り率直で</a:t>
            </a:r>
            <a:endParaRPr sz="2600">
              <a:solidFill>
                <a:srgbClr val="054109"/>
              </a:solidFill>
            </a:endParaRPr>
          </a:p>
          <a:p>
            <a:pPr lvl="0" algn="l">
              <a:defRPr sz="1800"/>
            </a:pPr>
            <a:r>
              <a:rPr sz="2600">
                <a:solidFill>
                  <a:srgbClr val="054109"/>
                </a:solidFill>
              </a:rPr>
              <a:t>　　　あることが必要です」</a:t>
            </a:r>
            <a:endParaRPr sz="2600">
              <a:solidFill>
                <a:srgbClr val="054109"/>
              </a:solidFill>
            </a:endParaRPr>
          </a:p>
          <a:p>
            <a:pPr lvl="0" algn="l">
              <a:defRPr sz="1800"/>
            </a:pPr>
            <a:r>
              <a:rPr sz="2600"/>
              <a:t>②</a:t>
            </a:r>
            <a:r>
              <a:rPr sz="2600">
                <a:solidFill>
                  <a:srgbClr val="054109"/>
                </a:solidFill>
              </a:rPr>
              <a:t>　「あなたが面接の約束を守ることはとても大事なことです」</a:t>
            </a:r>
            <a:endParaRPr sz="2600">
              <a:solidFill>
                <a:srgbClr val="054109"/>
              </a:solidFill>
            </a:endParaRPr>
          </a:p>
          <a:p>
            <a:pPr lvl="0" algn="l">
              <a:defRPr sz="1800"/>
            </a:pPr>
            <a:r>
              <a:rPr sz="2600"/>
              <a:t>③</a:t>
            </a:r>
            <a:r>
              <a:rPr sz="2600">
                <a:solidFill>
                  <a:srgbClr val="054109"/>
                </a:solidFill>
              </a:rPr>
              <a:t>　「変化するということは、困難で時に痛みを伴う闘いを避けては通れ</a:t>
            </a:r>
            <a:endParaRPr sz="2600">
              <a:solidFill>
                <a:srgbClr val="054109"/>
              </a:solidFill>
            </a:endParaRPr>
          </a:p>
          <a:p>
            <a:pPr lvl="0" algn="l">
              <a:defRPr sz="1800"/>
            </a:pPr>
            <a:r>
              <a:rPr sz="2600">
                <a:solidFill>
                  <a:srgbClr val="054109"/>
                </a:solidFill>
              </a:rPr>
              <a:t>　　　ないものなのです」</a:t>
            </a:r>
            <a:endParaRPr sz="2600">
              <a:solidFill>
                <a:srgbClr val="054109"/>
              </a:solidFill>
            </a:endParaRPr>
          </a:p>
          <a:p>
            <a:pPr lvl="0" algn="l">
              <a:defRPr sz="1800"/>
            </a:pPr>
            <a:r>
              <a:rPr sz="2600"/>
              <a:t>④</a:t>
            </a:r>
            <a:r>
              <a:rPr sz="2600">
                <a:solidFill>
                  <a:srgbClr val="054109"/>
                </a:solidFill>
              </a:rPr>
              <a:t>　「最終的な決定権はあなたにあります」</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458985" y="444500"/>
            <a:ext cx="11746559" cy="2159000"/>
          </a:xfrm>
          <a:prstGeom prst="rect">
            <a:avLst/>
          </a:prstGeom>
        </p:spPr>
        <p:txBody>
          <a:bodyPr/>
          <a:lstStyle/>
          <a:p>
            <a:pPr lvl="0" algn="l">
              <a:defRPr sz="1800"/>
            </a:pPr>
            <a:r>
              <a:rPr sz="1700"/>
              <a:t>第５章　コニュニケーションの確立</a:t>
            </a:r>
            <a:endParaRPr sz="1700"/>
          </a:p>
          <a:p>
            <a:pPr lvl="0" algn="l">
              <a:defRPr sz="1800"/>
            </a:pPr>
            <a:endParaRPr sz="1700"/>
          </a:p>
          <a:p>
            <a:pPr lvl="0">
              <a:defRPr sz="1800"/>
            </a:pPr>
            <a:r>
              <a:rPr sz="4000"/>
              <a:t>役割の明確化のために</a:t>
            </a:r>
            <a:r>
              <a:rPr sz="4000">
                <a:solidFill>
                  <a:srgbClr val="054109"/>
                </a:solidFill>
              </a:rPr>
              <a:t>W</a:t>
            </a:r>
            <a:r>
              <a:rPr sz="4000"/>
              <a:t>がすべきこと　　</a:t>
            </a:r>
          </a:p>
        </p:txBody>
      </p:sp>
      <p:sp>
        <p:nvSpPr>
          <p:cNvPr id="157" name="Shape 157"/>
          <p:cNvSpPr/>
          <p:nvPr/>
        </p:nvSpPr>
        <p:spPr>
          <a:xfrm>
            <a:off x="919649" y="2363104"/>
            <a:ext cx="4129609"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defRPr sz="1800"/>
            </a:pPr>
            <a:r>
              <a:rPr sz="3400"/>
              <a:t>３. </a:t>
            </a:r>
            <a:r>
              <a:rPr sz="3400">
                <a:solidFill>
                  <a:srgbClr val="861001"/>
                </a:solidFill>
              </a:rPr>
              <a:t>C</a:t>
            </a:r>
            <a:r>
              <a:rPr sz="3400"/>
              <a:t>に誠意を伝える</a:t>
            </a:r>
          </a:p>
        </p:txBody>
      </p:sp>
      <p:sp>
        <p:nvSpPr>
          <p:cNvPr id="158" name="Shape 158"/>
          <p:cNvSpPr/>
          <p:nvPr/>
        </p:nvSpPr>
        <p:spPr>
          <a:xfrm>
            <a:off x="1687843" y="3022403"/>
            <a:ext cx="10780752" cy="2908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2600"/>
              <a:t>①　</a:t>
            </a:r>
            <a:r>
              <a:rPr sz="2600">
                <a:solidFill>
                  <a:srgbClr val="054109"/>
                </a:solidFill>
              </a:rPr>
              <a:t>「問題を一緒に解決するためにどうするのが一番よいか、あなたに</a:t>
            </a:r>
            <a:endParaRPr sz="2600">
              <a:solidFill>
                <a:srgbClr val="054109"/>
              </a:solidFill>
            </a:endParaRPr>
          </a:p>
          <a:p>
            <a:pPr lvl="0" algn="l">
              <a:defRPr sz="1800"/>
            </a:pPr>
            <a:r>
              <a:rPr sz="2600">
                <a:solidFill>
                  <a:srgbClr val="054109"/>
                </a:solidFill>
              </a:rPr>
              <a:t>　　　話してほしいのです」</a:t>
            </a:r>
            <a:endParaRPr sz="2600"/>
          </a:p>
          <a:p>
            <a:pPr lvl="0" algn="l">
              <a:defRPr sz="1800"/>
            </a:pPr>
            <a:r>
              <a:rPr sz="2600"/>
              <a:t>②　</a:t>
            </a:r>
            <a:r>
              <a:rPr sz="2600">
                <a:solidFill>
                  <a:srgbClr val="054109"/>
                </a:solidFill>
              </a:rPr>
              <a:t>「どんな方法でやるかについて決める際、あなたと考えを共有した</a:t>
            </a:r>
            <a:endParaRPr sz="2600">
              <a:solidFill>
                <a:srgbClr val="054109"/>
              </a:solidFill>
            </a:endParaRPr>
          </a:p>
          <a:p>
            <a:pPr lvl="0" algn="l">
              <a:defRPr sz="1800"/>
            </a:pPr>
            <a:r>
              <a:rPr sz="2600">
                <a:solidFill>
                  <a:srgbClr val="054109"/>
                </a:solidFill>
              </a:rPr>
              <a:t>　　　いとは思っています」</a:t>
            </a:r>
            <a:endParaRPr sz="2600">
              <a:solidFill>
                <a:srgbClr val="054109"/>
              </a:solidFill>
            </a:endParaRPr>
          </a:p>
          <a:p>
            <a:pPr lvl="0" algn="l">
              <a:defRPr sz="1800"/>
            </a:pPr>
            <a:r>
              <a:rPr sz="2600">
                <a:solidFill>
                  <a:srgbClr val="054109"/>
                </a:solidFill>
              </a:rPr>
              <a:t>③　「私たちが何にどう取り組むかについて、たくさんの意見をだして</a:t>
            </a:r>
            <a:endParaRPr sz="2600">
              <a:solidFill>
                <a:srgbClr val="054109"/>
              </a:solidFill>
            </a:endParaRPr>
          </a:p>
          <a:p>
            <a:pPr lvl="0" algn="l">
              <a:defRPr sz="1800"/>
            </a:pPr>
            <a:r>
              <a:rPr sz="2600">
                <a:solidFill>
                  <a:srgbClr val="054109"/>
                </a:solidFill>
              </a:rPr>
              <a:t>　　　ほしいのです。」</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